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56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57" r:id="rId11"/>
    <p:sldId id="284" r:id="rId12"/>
    <p:sldId id="258" r:id="rId13"/>
    <p:sldId id="262" r:id="rId14"/>
    <p:sldId id="261" r:id="rId15"/>
    <p:sldId id="279" r:id="rId16"/>
    <p:sldId id="278" r:id="rId17"/>
    <p:sldId id="263" r:id="rId18"/>
    <p:sldId id="280" r:id="rId19"/>
    <p:sldId id="264" r:id="rId20"/>
    <p:sldId id="259" r:id="rId21"/>
    <p:sldId id="260" r:id="rId22"/>
    <p:sldId id="281" r:id="rId23"/>
    <p:sldId id="283" r:id="rId24"/>
    <p:sldId id="265" r:id="rId25"/>
    <p:sldId id="266" r:id="rId26"/>
    <p:sldId id="285" r:id="rId27"/>
    <p:sldId id="267" r:id="rId28"/>
    <p:sldId id="268" r:id="rId29"/>
    <p:sldId id="270" r:id="rId30"/>
    <p:sldId id="269" r:id="rId31"/>
    <p:sldId id="282" r:id="rId32"/>
    <p:sldId id="286" r:id="rId33"/>
    <p:sldId id="287" r:id="rId3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" id="{4ECBCB8E-FFF9-4C44-9FE1-5CF7E4B6EC7B}">
          <p14:sldIdLst>
            <p14:sldId id="288"/>
            <p14:sldId id="256"/>
          </p14:sldIdLst>
        </p14:section>
        <p14:section name="ที่มา" id="{A6610A82-0870-4789-8115-AB405FEA0816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dataen" id="{A1EB8CF9-23FE-4281-90ED-046223D70359}">
          <p14:sldIdLst>
            <p14:sldId id="257"/>
            <p14:sldId id="284"/>
            <p14:sldId id="258"/>
            <p14:sldId id="262"/>
            <p14:sldId id="261"/>
            <p14:sldId id="279"/>
            <p14:sldId id="278"/>
            <p14:sldId id="263"/>
            <p14:sldId id="280"/>
            <p14:sldId id="264"/>
          </p14:sldIdLst>
        </p14:section>
        <p14:section name="ML" id="{87953E88-3F5D-4C6D-AB94-96942C50FA39}">
          <p14:sldIdLst>
            <p14:sldId id="259"/>
            <p14:sldId id="260"/>
            <p14:sldId id="281"/>
            <p14:sldId id="283"/>
            <p14:sldId id="265"/>
            <p14:sldId id="266"/>
            <p14:sldId id="285"/>
          </p14:sldIdLst>
        </p14:section>
        <p14:section name="web dev" id="{04FF3667-0288-492C-9A01-480C271553D6}">
          <p14:sldIdLst>
            <p14:sldId id="267"/>
            <p14:sldId id="268"/>
            <p14:sldId id="270"/>
            <p14:sldId id="269"/>
            <p14:sldId id="282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7D58"/>
    <a:srgbClr val="00AD46"/>
    <a:srgbClr val="FFFFFF"/>
    <a:srgbClr val="FFCA1D"/>
    <a:srgbClr val="249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Datav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cap="all" spc="120" normalizeH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with r2score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cap="all" spc="120" normalizeH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cleaned data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ABECCBA-41D4-4F3F-82EA-7B50F475F2DD}" type="VALUE">
                      <a:rPr lang="en-US" smtClean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pPr/>
                      <a:t>[VALUE]</a:t>
                    </a:fld>
                    <a:endParaRPr lang="th-TH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AA1-4FD1-9F8B-0E6EE4666C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Datavi!$A$1:$C$1</c:f>
              <c:strCache>
                <c:ptCount val="3"/>
                <c:pt idx="0">
                  <c:v>RandomForest</c:v>
                </c:pt>
                <c:pt idx="1">
                  <c:v>Linear</c:v>
                </c:pt>
                <c:pt idx="2">
                  <c:v>XGB</c:v>
                </c:pt>
              </c:strCache>
            </c:strRef>
          </c:cat>
          <c:val>
            <c:numRef>
              <c:f>Datavi!$A$2:$C$2</c:f>
              <c:numCache>
                <c:formatCode>General</c:formatCode>
                <c:ptCount val="3"/>
                <c:pt idx="0">
                  <c:v>91.42</c:v>
                </c:pt>
                <c:pt idx="1">
                  <c:v>62.48</c:v>
                </c:pt>
                <c:pt idx="2">
                  <c:v>89.02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A1-4FD1-9F8B-0E6EE4666C5C}"/>
            </c:ext>
          </c:extLst>
        </c:ser>
        <c:ser>
          <c:idx val="1"/>
          <c:order val="1"/>
          <c:tx>
            <c:v>data not clean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Datavi!$A$1:$C$1</c:f>
              <c:strCache>
                <c:ptCount val="3"/>
                <c:pt idx="0">
                  <c:v>RandomForest</c:v>
                </c:pt>
                <c:pt idx="1">
                  <c:v>Linear</c:v>
                </c:pt>
                <c:pt idx="2">
                  <c:v>XGB</c:v>
                </c:pt>
              </c:strCache>
            </c:strRef>
          </c:cat>
          <c:val>
            <c:numRef>
              <c:f>Datavi!$A$3:$C$3</c:f>
              <c:numCache>
                <c:formatCode>General</c:formatCode>
                <c:ptCount val="3"/>
                <c:pt idx="0">
                  <c:v>86.96</c:v>
                </c:pt>
                <c:pt idx="1">
                  <c:v>20.02</c:v>
                </c:pt>
                <c:pt idx="2">
                  <c:v>87.43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A1-4FD1-9F8B-0E6EE4666C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972816911"/>
        <c:axId val="1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th-TH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Datavi!$A$1:$C$1</c15:sqref>
                        </c15:formulaRef>
                      </c:ext>
                    </c:extLst>
                    <c:strCache>
                      <c:ptCount val="3"/>
                      <c:pt idx="0">
                        <c:v>RandomForest</c:v>
                      </c:pt>
                      <c:pt idx="1">
                        <c:v>Linear</c:v>
                      </c:pt>
                      <c:pt idx="2">
                        <c:v>XGB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Datavi!$A$4:$C$4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2AA1-4FD1-9F8B-0E6EE4666C5C}"/>
                  </c:ext>
                </c:extLst>
              </c15:ser>
            </c15:filteredBarSeries>
          </c:ext>
        </c:extLst>
      </c:barChart>
      <c:catAx>
        <c:axId val="1972816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7281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95000"/>
            </a:schemeClr>
          </a:solidFill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7A00BC1-DD63-444A-9BD9-C97DA2D5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57174FA-F34F-482D-B9C2-8C5411C62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2E604A2-1F6D-47BA-ABB3-122CF0DF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D616EC5-742D-4CB6-933D-794588DD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3B29A93-50CB-4264-B2FF-79A88C33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448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A814BA-19CF-4CC2-8FBA-56171747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FC3ABDF-DE62-4F35-8C97-EE1FB0DA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3ADF5BA-4BEC-4318-8D65-D2A37B6F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579C3E1-B298-4CA4-B131-68C00217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379CE3F-C13A-42AE-B11A-86DBAB29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700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9BF9354B-3606-4CA9-8231-53C0CF4B4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14B0B947-BBC7-42F7-B945-09FAF2509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34FA03D-F485-4B20-BCCC-18902617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5AE5785-006B-4132-8740-EA098BE9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D653CCB-7F47-4423-B6CA-00E4222E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497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C2F9D91-914C-462E-9FAF-80A4EE29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A2E69EB-F411-48AF-B1AE-F4215FEE0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27FDAF8-616A-4AC5-962E-510A825F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24B8DF9-2E08-4540-BDE2-097A9925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A1054AF-95AE-4A53-835A-E773571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210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96B56D6-6967-4F83-BE58-1B8B31804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D84CA9D-7949-484E-8188-3035AEC22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DB6DBEC-84D5-4458-94A3-2A8AE3DD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3F0787A-2361-4D2F-87CE-97D579BE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5EC65F6-969F-4B96-A49C-A6CD5EBD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712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EDBDD4C-A041-4305-9A60-966094E3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A16B618-294C-46D5-8881-B1525F666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675CC878-DF22-4D3E-B358-236EE0DF4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19B8E76-9CA5-4F11-A8D0-DD880A6AC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47AF09A-4325-4950-B093-00A9BCA2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ADD3A22-5F95-4F46-9F11-FB1D5E37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927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FFA4CB7-2C62-425C-A440-0D2F5582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315C111-EE3C-41BD-ACF4-46EF69415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960005C8-108C-419C-82EB-2CA26C3E2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FACC3827-1E05-4EC5-B9EA-273BD51D3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4EB0C0BB-C47A-4878-8395-5B0620389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0A23924-2E3D-4F5A-B42F-6BA7047E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0D241751-11D6-4E1A-BEA3-4142123C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DF31FACC-FD98-4939-B2CB-CFF4222C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786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67BF7A1-8195-47E2-B9FC-49217E1E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E9C1512C-625C-47AE-A16F-60BBC355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EF3AF249-C321-475A-9C58-1A4CD89B6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19F27390-9185-46B8-919A-8A09AB2A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321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358A8EAB-7ABA-4E0B-B310-70112897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2D4C00E3-0DAB-4E50-8EBD-068B5254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68FD36C-5245-4EE6-8FEE-49E04F90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95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18697B-3818-42A0-B44C-1878AE5E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6C41C98-A320-4313-B8D6-B5694FC8E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DAF17126-0233-4610-B61B-87EA7D2F6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36B021E-81F2-46C0-A5F8-4BE16EC0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32F6CCE4-A3F6-470B-93D2-587137E3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1C2EBD6B-BBA9-433C-B22F-235D4047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540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3525A21-CE4A-4149-82E0-0F2A9BD9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B4519388-DB30-42B1-98CB-1B8C38F49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A1EA8402-A976-42B9-AA61-0BAF3131D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95D9CD1-861E-4AEE-B7FF-3404E140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433E2F8-4287-4A11-92A5-382EB8D6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1F6A3B13-9DC0-40EC-8F0D-2DE8CFCD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760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030BDDBC-D6F3-44CC-87F3-12C2BBD6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BC17F4B-1DD0-4993-BA31-4AF5A7DBF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DBA4B0C-203B-4105-B990-DFBEB5E7A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730F0-9BB5-4270-8AC3-EB08E1C6552A}" type="datetimeFigureOut">
              <a:rPr lang="th-TH" smtClean="0"/>
              <a:t>03/03/66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E89CBBE-2631-4D6A-8919-16C6F7A38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F2DFAC7-C9D5-4EC1-A7CB-7E910C991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D3080-91B4-4A7D-A544-60845636A00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832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microsoft.com/office/2007/relationships/hdphoto" Target="../media/hdphoto3.wdp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microsoft.com/office/2007/relationships/hdphoto" Target="../media/hdphoto5.wdp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microsoft.com/office/2007/relationships/hdphoto" Target="../media/hdphoto5.wdp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9.png"/><Relationship Id="rId4" Type="http://schemas.microsoft.com/office/2007/relationships/hdphoto" Target="../media/hdphoto5.wdp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5.wdp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10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27.xml"/><Relationship Id="rId5" Type="http://schemas.openxmlformats.org/officeDocument/2006/relationships/slide" Target="slide10.xml"/><Relationship Id="rId1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4.png"/><Relationship Id="rId7" Type="http://schemas.microsoft.com/office/2007/relationships/hdphoto" Target="../media/hdphoto3.wdp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microsoft.com/office/2007/relationships/hdphoto" Target="../media/hdphoto7.wdp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8.wdp"/><Relationship Id="rId7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8.wdp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F43E-7E87-414D-9728-80765536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7B528-272F-4384-B9B1-F0A12430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5">
            <a:extLst>
              <a:ext uri="{FF2B5EF4-FFF2-40B4-BE49-F238E27FC236}">
                <a16:creationId xmlns:a16="http://schemas.microsoft.com/office/drawing/2014/main" id="{90BDF2CC-4875-4B2F-81A6-9DB7E90D5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413" b="110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0175B-A7D8-44D3-B6C8-860A91DC96FF}"/>
              </a:ext>
            </a:extLst>
          </p:cNvPr>
          <p:cNvSpPr txBox="1"/>
          <p:nvPr/>
        </p:nvSpPr>
        <p:spPr>
          <a:xfrm>
            <a:off x="1075359" y="4423758"/>
            <a:ext cx="10041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จัดทำโดย</a:t>
            </a:r>
          </a:p>
          <a:p>
            <a:pPr algn="ctr"/>
            <a:r>
              <a:rPr lang="th-TH" sz="2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นาย ธโนดม โชติบำรุงพงศ์</a:t>
            </a:r>
          </a:p>
          <a:p>
            <a:pPr algn="ctr"/>
            <a:r>
              <a:rPr lang="th-TH" sz="2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อาจารย์ที่ปรึกษาโครงงาน ผศ</a:t>
            </a:r>
            <a:r>
              <a:rPr lang="en-US" sz="2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.</a:t>
            </a:r>
            <a:r>
              <a:rPr lang="th-TH" sz="2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ดร</a:t>
            </a:r>
            <a:r>
              <a:rPr lang="en-US" sz="2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.</a:t>
            </a:r>
            <a:r>
              <a:rPr lang="th-TH" sz="2400" b="1" dirty="0" err="1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นั</a:t>
            </a:r>
            <a:r>
              <a:rPr lang="th-TH" sz="2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นทวุฒิ  </a:t>
            </a:r>
            <a:r>
              <a:rPr lang="th-TH" sz="2400" b="1" dirty="0" err="1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คะอั</a:t>
            </a:r>
            <a:r>
              <a:rPr lang="th-TH" sz="2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งกุ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856D2-9780-47A4-8C1C-C87A78A1B81F}"/>
              </a:ext>
            </a:extLst>
          </p:cNvPr>
          <p:cNvSpPr txBox="1"/>
          <p:nvPr/>
        </p:nvSpPr>
        <p:spPr>
          <a:xfrm>
            <a:off x="1075359" y="2930019"/>
            <a:ext cx="10041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err="1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การทำ</a:t>
            </a:r>
            <a:r>
              <a:rPr lang="th-TH" sz="4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วิศวกรรมข้อมูลเพื่อสร้าง</a:t>
            </a:r>
            <a:r>
              <a:rPr lang="th-TH" sz="4400" b="1" dirty="0" err="1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เว็ปแ</a:t>
            </a:r>
            <a:r>
              <a:rPr lang="th-TH" sz="4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อปพลิเคชันทำนายราคารถมือสอง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DC2C4-1102-4D2C-BAFE-2898DBEC6E22}"/>
              </a:ext>
            </a:extLst>
          </p:cNvPr>
          <p:cNvSpPr txBox="1"/>
          <p:nvPr/>
        </p:nvSpPr>
        <p:spPr>
          <a:xfrm>
            <a:off x="1075359" y="1034882"/>
            <a:ext cx="10041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Data Engineering For Car Price Predictor Application</a:t>
            </a:r>
            <a:endParaRPr lang="th-TH" sz="4400" b="1" dirty="0">
              <a:solidFill>
                <a:schemeClr val="bg1"/>
              </a:solidFill>
              <a:latin typeface="Anakotmai Bold" panose="00000800000000000000" pitchFamily="2" charset="-34"/>
              <a:cs typeface="Anakotmai Bold" panose="000008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0384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แผนผังลำดับงาน: ตัวเชื่อมต่อ 5">
            <a:extLst>
              <a:ext uri="{FF2B5EF4-FFF2-40B4-BE49-F238E27FC236}">
                <a16:creationId xmlns:a16="http://schemas.microsoft.com/office/drawing/2014/main" id="{C1A10C71-EA10-403C-A57F-4DCC8F13AAD5}"/>
              </a:ext>
            </a:extLst>
          </p:cNvPr>
          <p:cNvSpPr/>
          <p:nvPr/>
        </p:nvSpPr>
        <p:spPr>
          <a:xfrm>
            <a:off x="2940050" y="273050"/>
            <a:ext cx="6311900" cy="6311900"/>
          </a:xfrm>
          <a:prstGeom prst="flowChartConnector">
            <a:avLst/>
          </a:prstGeom>
          <a:solidFill>
            <a:srgbClr val="B07D58">
              <a:alpha val="4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AFB14EE-1481-49F2-B4DE-B787DEB571C9}"/>
              </a:ext>
            </a:extLst>
          </p:cNvPr>
          <p:cNvSpPr txBox="1"/>
          <p:nvPr/>
        </p:nvSpPr>
        <p:spPr>
          <a:xfrm>
            <a:off x="3422650" y="4330700"/>
            <a:ext cx="534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DATAPIPELINE</a:t>
            </a:r>
            <a:endParaRPr lang="th-TH" sz="5400" b="1" dirty="0">
              <a:solidFill>
                <a:schemeClr val="bg1"/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E1A2023-B8F0-46FF-BA71-E982A107B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87" y="1603970"/>
            <a:ext cx="2054225" cy="20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6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9">
            <a:extLst>
              <a:ext uri="{FF2B5EF4-FFF2-40B4-BE49-F238E27FC236}">
                <a16:creationId xmlns:a16="http://schemas.microsoft.com/office/drawing/2014/main" id="{8A263386-5D81-4FC6-A1D8-ECBF664D5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E53D4A-E196-414C-AB04-67D8D1208CF8}"/>
              </a:ext>
            </a:extLst>
          </p:cNvPr>
          <p:cNvSpPr txBox="1"/>
          <p:nvPr/>
        </p:nvSpPr>
        <p:spPr>
          <a:xfrm>
            <a:off x="1167150" y="1587094"/>
            <a:ext cx="87456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Apache Airflow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คืออะไร?</a:t>
            </a:r>
          </a:p>
          <a:p>
            <a:pPr algn="l"/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Airflow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คือ เครื่องมือหนึ่งในการสร้าง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Data Pipeline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โดยเป็น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Open Source Platform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ตัวหนึ่งที่ผู้ใช้สามารถเขียนโปรแกรมที่จะมาควบคุมการไหลของ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Workflow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และสามารถคอนเฝ้าดูการไหลได้ ซึ่งถูกพัฒนาโดย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Airbnb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และเริ่มใช้งานมาตั้งแต่ปี 2015 ซึ่งนอกจากสร้าง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Data Pipelines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ได้แล้วมันยังสามารถนำไปสร้าง หรือพัฒนา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ETL (Extract-Transform-Load), Machine Learning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และ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Predictive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ได้อีกด้วย</a:t>
            </a:r>
          </a:p>
          <a:p>
            <a:pPr algn="l"/>
            <a:endParaRPr lang="th-TH" sz="2200" i="0" dirty="0">
              <a:solidFill>
                <a:schemeClr val="bg1"/>
              </a:solidFill>
              <a:effectLst/>
              <a:latin typeface="Roboto" panose="02000000000000000000" pitchFamily="2" charset="0"/>
              <a:cs typeface="+mj-cs"/>
            </a:endParaRPr>
          </a:p>
          <a:p>
            <a:pPr algn="l"/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โดย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Airflow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เข้ามาช่วยจัดการ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Task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ต่างๆ อีกทั้งยังรองรับแบบ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Hybrid &amp; Multi-Cloud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โดยเกิดขึ้นมาจาก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Data Pipeline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ที่มีจำนวนมากซึ่งทำให้ควบคุมได้ยาก โดย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Airflow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มีการเขียน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Workflow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เป็น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DAG (Directed Acyclic Graph)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กราฟที่มีหัวลูกศรทิศทางเดียว โดยไม่สามารถวนกลับมาที่จุดเดิมได้ ซึ่ง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DAG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ประกอบไปด้วยหลายๆ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Task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ที่เชื่อมต่อกันและในแต่ละ </a:t>
            </a:r>
            <a:r>
              <a:rPr lang="en-US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Task </a:t>
            </a:r>
            <a:r>
              <a:rPr lang="th-TH" sz="2200" i="0" dirty="0">
                <a:solidFill>
                  <a:schemeClr val="bg1"/>
                </a:solidFill>
                <a:effectLst/>
                <a:latin typeface="Roboto" panose="02000000000000000000" pitchFamily="2" charset="0"/>
                <a:cs typeface="+mj-cs"/>
              </a:rPr>
              <a:t>นั้นก็มีความสามารถที่แตกต่างกัน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9680C-4612-403D-9E46-54FC54E76ACB}"/>
              </a:ext>
            </a:extLst>
          </p:cNvPr>
          <p:cNvSpPr txBox="1"/>
          <p:nvPr/>
        </p:nvSpPr>
        <p:spPr>
          <a:xfrm>
            <a:off x="5821029" y="6488668"/>
            <a:ext cx="6129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1800" dirty="0">
                <a:solidFill>
                  <a:schemeClr val="bg1"/>
                </a:solidFill>
                <a:latin typeface="Roboto" panose="02000000000000000000" pitchFamily="2" charset="0"/>
                <a:cs typeface="+mj-cs"/>
              </a:rPr>
              <a:t>ข้อมูลจาก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cs typeface="+mj-cs"/>
              </a:rPr>
              <a:t>https://blog.skooldio.com/what-is-apache-airflow/</a:t>
            </a:r>
            <a:endParaRPr lang="th-TH" sz="1800" i="0" dirty="0">
              <a:solidFill>
                <a:schemeClr val="accent5">
                  <a:lumMod val="75000"/>
                </a:schemeClr>
              </a:solidFill>
              <a:effectLst/>
              <a:latin typeface="Roboto" panose="02000000000000000000" pitchFamily="2" charset="0"/>
              <a:cs typeface="+mj-cs"/>
            </a:endParaRPr>
          </a:p>
        </p:txBody>
      </p:sp>
      <p:pic>
        <p:nvPicPr>
          <p:cNvPr id="11" name="รูปภาพ 13">
            <a:extLst>
              <a:ext uri="{FF2B5EF4-FFF2-40B4-BE49-F238E27FC236}">
                <a16:creationId xmlns:a16="http://schemas.microsoft.com/office/drawing/2014/main" id="{7253E286-53C4-47E7-BB6C-A58D5D396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20" y="250378"/>
            <a:ext cx="2876444" cy="1111209"/>
          </a:xfrm>
          <a:prstGeom prst="rect">
            <a:avLst/>
          </a:prstGeom>
        </p:spPr>
      </p:pic>
      <p:sp>
        <p:nvSpPr>
          <p:cNvPr id="12" name="กล่องข้อความ 4">
            <a:extLst>
              <a:ext uri="{FF2B5EF4-FFF2-40B4-BE49-F238E27FC236}">
                <a16:creationId xmlns:a16="http://schemas.microsoft.com/office/drawing/2014/main" id="{57391170-A1E2-4152-9E7F-BDD3C16376E0}"/>
              </a:ext>
            </a:extLst>
          </p:cNvPr>
          <p:cNvSpPr txBox="1"/>
          <p:nvPr/>
        </p:nvSpPr>
        <p:spPr>
          <a:xfrm>
            <a:off x="187920" y="454074"/>
            <a:ext cx="534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DATAPIPELINE</a:t>
            </a:r>
            <a:endParaRPr lang="th-TH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5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B448E927-E0C2-476D-A048-0FD5CE54F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9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แผนผังลำดับงาน: ตัวเชื่อมต่อ 3">
            <a:extLst>
              <a:ext uri="{FF2B5EF4-FFF2-40B4-BE49-F238E27FC236}">
                <a16:creationId xmlns:a16="http://schemas.microsoft.com/office/drawing/2014/main" id="{6030708E-4784-4C76-B703-EEFE1797F097}"/>
              </a:ext>
            </a:extLst>
          </p:cNvPr>
          <p:cNvSpPr/>
          <p:nvPr/>
        </p:nvSpPr>
        <p:spPr>
          <a:xfrm>
            <a:off x="-1553497" y="-3569110"/>
            <a:ext cx="15298994" cy="13996220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1C7892C-E914-407F-8BD0-A9CF2D425A60}"/>
              </a:ext>
            </a:extLst>
          </p:cNvPr>
          <p:cNvSpPr txBox="1"/>
          <p:nvPr/>
        </p:nvSpPr>
        <p:spPr>
          <a:xfrm>
            <a:off x="187920" y="454074"/>
            <a:ext cx="534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DATAPIPELINE</a:t>
            </a:r>
            <a:endParaRPr lang="th-TH" sz="6000" b="1" dirty="0">
              <a:solidFill>
                <a:schemeClr val="bg1"/>
              </a:solidFill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952DCDF-7B62-44E2-915E-0B1998955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20" y="250378"/>
            <a:ext cx="1122760" cy="112276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1A33513-BC48-4F50-9D34-EFFF9167D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57" y="2184993"/>
            <a:ext cx="1111824" cy="1111824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12368BC-A789-43E9-87EA-3EB8C5664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20" y="241646"/>
            <a:ext cx="2876444" cy="1111209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22E2CC4-192F-4D46-8C1A-5FEE9C94E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9942" y="1903820"/>
            <a:ext cx="1262895" cy="126289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BA9913D5-4536-4B00-93FC-D8EAAFE4E4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98" y="1921731"/>
            <a:ext cx="1375086" cy="1375086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1BDC2A89-5D70-40D1-8D35-DCBCFF2D8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81" y="1903820"/>
            <a:ext cx="1545357" cy="1545357"/>
          </a:xfrm>
          <a:prstGeom prst="rect">
            <a:avLst/>
          </a:prstGeom>
        </p:spPr>
      </p:pic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D6619F63-FA1C-40E4-9B04-CD78B0096DF5}"/>
              </a:ext>
            </a:extLst>
          </p:cNvPr>
          <p:cNvCxnSpPr/>
          <p:nvPr/>
        </p:nvCxnSpPr>
        <p:spPr>
          <a:xfrm>
            <a:off x="2861270" y="2695159"/>
            <a:ext cx="940663" cy="0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538E0B3C-27F0-4F14-AE7A-6EFE6FB1FF1B}"/>
              </a:ext>
            </a:extLst>
          </p:cNvPr>
          <p:cNvCxnSpPr/>
          <p:nvPr/>
        </p:nvCxnSpPr>
        <p:spPr>
          <a:xfrm>
            <a:off x="5985459" y="2676498"/>
            <a:ext cx="940663" cy="0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C6F94B99-E84C-4C23-89AB-11D8A65FEB3C}"/>
              </a:ext>
            </a:extLst>
          </p:cNvPr>
          <p:cNvCxnSpPr/>
          <p:nvPr/>
        </p:nvCxnSpPr>
        <p:spPr>
          <a:xfrm>
            <a:off x="9031915" y="2734685"/>
            <a:ext cx="940663" cy="0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033C2270-4C2A-47C6-8513-B7DC230E1DDD}"/>
              </a:ext>
            </a:extLst>
          </p:cNvPr>
          <p:cNvSpPr txBox="1"/>
          <p:nvPr/>
        </p:nvSpPr>
        <p:spPr>
          <a:xfrm>
            <a:off x="2693350" y="3167390"/>
            <a:ext cx="1197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043A1D15-85D8-49BD-B9F1-D2D38432D059}"/>
              </a:ext>
            </a:extLst>
          </p:cNvPr>
          <p:cNvSpPr txBox="1"/>
          <p:nvPr/>
        </p:nvSpPr>
        <p:spPr>
          <a:xfrm>
            <a:off x="5627903" y="3166715"/>
            <a:ext cx="1655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Transform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1C27B96F-FC49-402E-AC42-6F98DFE4AD83}"/>
              </a:ext>
            </a:extLst>
          </p:cNvPr>
          <p:cNvSpPr txBox="1"/>
          <p:nvPr/>
        </p:nvSpPr>
        <p:spPr>
          <a:xfrm>
            <a:off x="9040586" y="3205389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Load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E0CA7017-BD6F-4ECF-BE2B-8755DF5E6D42}"/>
              </a:ext>
            </a:extLst>
          </p:cNvPr>
          <p:cNvSpPr txBox="1"/>
          <p:nvPr/>
        </p:nvSpPr>
        <p:spPr>
          <a:xfrm>
            <a:off x="951622" y="4169467"/>
            <a:ext cx="1100833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ในกระบวณการสร้าง</a:t>
            </a:r>
            <a:r>
              <a:rPr lang="en-US" dirty="0">
                <a:solidFill>
                  <a:schemeClr val="bg1"/>
                </a:solidFill>
              </a:rPr>
              <a:t>Data pipeline</a:t>
            </a:r>
            <a:r>
              <a:rPr lang="th-TH" dirty="0">
                <a:solidFill>
                  <a:schemeClr val="bg1"/>
                </a:solidFill>
              </a:rPr>
              <a:t> หรือกระบวณการ </a:t>
            </a:r>
            <a:r>
              <a:rPr lang="en-US" dirty="0">
                <a:solidFill>
                  <a:schemeClr val="bg1"/>
                </a:solidFill>
              </a:rPr>
              <a:t>ETL</a:t>
            </a:r>
            <a:r>
              <a:rPr lang="th-TH" dirty="0">
                <a:solidFill>
                  <a:schemeClr val="bg1"/>
                </a:solidFill>
              </a:rPr>
              <a:t> นี้ มีการใช้ </a:t>
            </a:r>
            <a:r>
              <a:rPr lang="en-US" dirty="0">
                <a:solidFill>
                  <a:schemeClr val="bg1"/>
                </a:solidFill>
              </a:rPr>
              <a:t>Apache Airflow </a:t>
            </a:r>
            <a:endParaRPr lang="th-TH" dirty="0">
              <a:solidFill>
                <a:schemeClr val="bg1"/>
              </a:solidFill>
            </a:endParaRPr>
          </a:p>
          <a:p>
            <a:r>
              <a:rPr lang="th-TH" dirty="0">
                <a:solidFill>
                  <a:schemeClr val="bg1"/>
                </a:solidFill>
              </a:rPr>
              <a:t>เข้ามาช่วยในการเขียน </a:t>
            </a:r>
            <a:r>
              <a:rPr lang="en-US" dirty="0">
                <a:solidFill>
                  <a:schemeClr val="bg1"/>
                </a:solidFill>
              </a:rPr>
              <a:t>pipeline </a:t>
            </a:r>
            <a:r>
              <a:rPr lang="th-TH" dirty="0">
                <a:solidFill>
                  <a:schemeClr val="bg1"/>
                </a:solidFill>
              </a:rPr>
              <a:t>โดยข้อดีของการใช้</a:t>
            </a:r>
            <a:r>
              <a:rPr lang="en-US" dirty="0">
                <a:solidFill>
                  <a:schemeClr val="bg1"/>
                </a:solidFill>
              </a:rPr>
              <a:t> airflow </a:t>
            </a:r>
            <a:r>
              <a:rPr lang="th-TH" dirty="0">
                <a:solidFill>
                  <a:schemeClr val="bg1"/>
                </a:solidFill>
              </a:rPr>
              <a:t>ในโปรเจคน</a:t>
            </a:r>
            <a:r>
              <a:rPr lang="th-TH" dirty="0" err="1">
                <a:solidFill>
                  <a:schemeClr val="bg1"/>
                </a:solidFill>
              </a:rPr>
              <a:t>ี้</a:t>
            </a:r>
            <a:r>
              <a:rPr lang="th-TH" dirty="0">
                <a:solidFill>
                  <a:schemeClr val="bg1"/>
                </a:solidFill>
              </a:rPr>
              <a:t> คือ ใช้</a:t>
            </a:r>
            <a:r>
              <a:rPr lang="en-US" dirty="0">
                <a:solidFill>
                  <a:schemeClr val="bg1"/>
                </a:solidFill>
              </a:rPr>
              <a:t> python </a:t>
            </a:r>
            <a:r>
              <a:rPr lang="th-TH" dirty="0">
                <a:solidFill>
                  <a:schemeClr val="bg1"/>
                </a:solidFill>
              </a:rPr>
              <a:t>ในการเขียน</a:t>
            </a:r>
            <a:r>
              <a:rPr lang="en-US" dirty="0">
                <a:solidFill>
                  <a:schemeClr val="bg1"/>
                </a:solidFill>
              </a:rPr>
              <a:t> , </a:t>
            </a:r>
          </a:p>
          <a:p>
            <a:pPr algn="ctr"/>
            <a:r>
              <a:rPr lang="th-TH" dirty="0">
                <a:solidFill>
                  <a:schemeClr val="bg1"/>
                </a:solidFill>
              </a:rPr>
              <a:t>มี</a:t>
            </a:r>
            <a:r>
              <a:rPr lang="en-US" dirty="0">
                <a:solidFill>
                  <a:schemeClr val="bg1"/>
                </a:solidFill>
              </a:rPr>
              <a:t> interface </a:t>
            </a:r>
            <a:r>
              <a:rPr lang="th-TH" dirty="0">
                <a:solidFill>
                  <a:schemeClr val="bg1"/>
                </a:solidFill>
              </a:rPr>
              <a:t>เอาไว้เพื่อดู </a:t>
            </a:r>
            <a:r>
              <a:rPr lang="en-US" dirty="0">
                <a:solidFill>
                  <a:schemeClr val="bg1"/>
                </a:solidFill>
              </a:rPr>
              <a:t>task </a:t>
            </a:r>
            <a:r>
              <a:rPr lang="th-TH" dirty="0">
                <a:solidFill>
                  <a:schemeClr val="bg1"/>
                </a:solidFill>
              </a:rPr>
              <a:t>การทำงานในแต่ละส่วนของ</a:t>
            </a:r>
            <a:r>
              <a:rPr lang="en-US" dirty="0">
                <a:solidFill>
                  <a:schemeClr val="bg1"/>
                </a:solidFill>
              </a:rPr>
              <a:t> pipeline</a:t>
            </a:r>
            <a:r>
              <a:rPr lang="th-TH" dirty="0">
                <a:solidFill>
                  <a:schemeClr val="bg1"/>
                </a:solidFill>
              </a:rPr>
              <a:t> ที่เราเขียน เป็นต้น</a:t>
            </a:r>
            <a:endParaRPr lang="en-US" dirty="0">
              <a:solidFill>
                <a:schemeClr val="bg1"/>
              </a:solidFill>
            </a:endParaRPr>
          </a:p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E0BA4FCB-F7FB-4338-A89F-D5EB0F17FC2C}"/>
              </a:ext>
            </a:extLst>
          </p:cNvPr>
          <p:cNvSpPr txBox="1"/>
          <p:nvPr/>
        </p:nvSpPr>
        <p:spPr>
          <a:xfrm>
            <a:off x="804071" y="1448929"/>
            <a:ext cx="204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collection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F4BDDFCC-3E8F-4FF5-A29B-0A0B52E7B176}"/>
              </a:ext>
            </a:extLst>
          </p:cNvPr>
          <p:cNvSpPr txBox="1"/>
          <p:nvPr/>
        </p:nvSpPr>
        <p:spPr>
          <a:xfrm>
            <a:off x="3858896" y="1448930"/>
            <a:ext cx="199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cleansing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79A6989-9AF6-4D2F-BBAA-A0954C13B01F}"/>
              </a:ext>
            </a:extLst>
          </p:cNvPr>
          <p:cNvSpPr txBox="1"/>
          <p:nvPr/>
        </p:nvSpPr>
        <p:spPr>
          <a:xfrm>
            <a:off x="7120026" y="1442155"/>
            <a:ext cx="184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Cleaned Data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A2D051C9-C730-4C5C-8FCD-ECC0737FD8CB}"/>
              </a:ext>
            </a:extLst>
          </p:cNvPr>
          <p:cNvSpPr txBox="1"/>
          <p:nvPr/>
        </p:nvSpPr>
        <p:spPr>
          <a:xfrm>
            <a:off x="10055379" y="1362716"/>
            <a:ext cx="184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Database</a:t>
            </a:r>
            <a:endParaRPr lang="th-T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89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9">
            <a:extLst>
              <a:ext uri="{FF2B5EF4-FFF2-40B4-BE49-F238E27FC236}">
                <a16:creationId xmlns:a16="http://schemas.microsoft.com/office/drawing/2014/main" id="{C21104D7-E8C0-4AAA-8707-0A1F86E02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597C206-F440-490A-A98F-EC09F2682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9" y="296099"/>
            <a:ext cx="2139262" cy="826426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789A657-CC80-4EEB-A1D0-1EB6459FC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21421"/>
            <a:ext cx="9464040" cy="52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6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9">
            <a:extLst>
              <a:ext uri="{FF2B5EF4-FFF2-40B4-BE49-F238E27FC236}">
                <a16:creationId xmlns:a16="http://schemas.microsoft.com/office/drawing/2014/main" id="{4C75BC61-4863-4205-9C4C-13B47FFAF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5FA643D-D343-4EB3-BFA1-ED57AC2F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8" y="274810"/>
            <a:ext cx="1226472" cy="1226472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9D065F6-6B50-4B07-829F-5040528D0094}"/>
              </a:ext>
            </a:extLst>
          </p:cNvPr>
          <p:cNvSpPr txBox="1"/>
          <p:nvPr/>
        </p:nvSpPr>
        <p:spPr>
          <a:xfrm>
            <a:off x="2194560" y="564880"/>
            <a:ext cx="3025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collection</a:t>
            </a:r>
            <a:endParaRPr lang="th-TH" sz="3600" dirty="0">
              <a:solidFill>
                <a:schemeClr val="bg1"/>
              </a:solidFill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017FA31-897D-47E8-A5D6-8AD0FB794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148840"/>
            <a:ext cx="5486716" cy="356636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2888786A-6D3C-4353-B11A-5375DBB7C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75" y="2148840"/>
            <a:ext cx="5378426" cy="34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5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รูปภาพ 9">
            <a:extLst>
              <a:ext uri="{FF2B5EF4-FFF2-40B4-BE49-F238E27FC236}">
                <a16:creationId xmlns:a16="http://schemas.microsoft.com/office/drawing/2014/main" id="{A74DC4B4-C1CB-4A2C-A299-1F673BCBB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9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3">
            <a:extLst>
              <a:ext uri="{FF2B5EF4-FFF2-40B4-BE49-F238E27FC236}">
                <a16:creationId xmlns:a16="http://schemas.microsoft.com/office/drawing/2014/main" id="{256877A9-08F2-4F1E-A756-9C26F89B3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8" y="274810"/>
            <a:ext cx="1226472" cy="1226472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A630196-53B2-43A4-BBBC-E2C2839DC8D8}"/>
              </a:ext>
            </a:extLst>
          </p:cNvPr>
          <p:cNvSpPr txBox="1"/>
          <p:nvPr/>
        </p:nvSpPr>
        <p:spPr>
          <a:xfrm>
            <a:off x="2194560" y="564880"/>
            <a:ext cx="3025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collection</a:t>
            </a:r>
            <a:endParaRPr lang="th-TH" sz="3600" dirty="0">
              <a:solidFill>
                <a:schemeClr val="bg1"/>
              </a:solidFill>
            </a:endParaRPr>
          </a:p>
        </p:txBody>
      </p:sp>
      <p:pic>
        <p:nvPicPr>
          <p:cNvPr id="7" name="รูปภาพ 7">
            <a:extLst>
              <a:ext uri="{FF2B5EF4-FFF2-40B4-BE49-F238E27FC236}">
                <a16:creationId xmlns:a16="http://schemas.microsoft.com/office/drawing/2014/main" id="{D6F7B24A-E9F1-4830-896A-7B044F384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2066162"/>
            <a:ext cx="1886880" cy="1226472"/>
          </a:xfrm>
          <a:prstGeom prst="rect">
            <a:avLst/>
          </a:prstGeom>
        </p:spPr>
      </p:pic>
      <p:pic>
        <p:nvPicPr>
          <p:cNvPr id="8" name="รูปภาพ 9">
            <a:extLst>
              <a:ext uri="{FF2B5EF4-FFF2-40B4-BE49-F238E27FC236}">
                <a16:creationId xmlns:a16="http://schemas.microsoft.com/office/drawing/2014/main" id="{610D1A55-0ACC-40EF-836C-5335D877C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4147585"/>
            <a:ext cx="2037055" cy="13240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491876-4845-4441-804E-302416BEC62D}"/>
              </a:ext>
            </a:extLst>
          </p:cNvPr>
          <p:cNvSpPr txBox="1"/>
          <p:nvPr/>
        </p:nvSpPr>
        <p:spPr>
          <a:xfrm>
            <a:off x="-586911" y="1642765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HTML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9D733-059A-4358-99EC-98A52E2F2DBB}"/>
              </a:ext>
            </a:extLst>
          </p:cNvPr>
          <p:cNvSpPr txBox="1"/>
          <p:nvPr/>
        </p:nvSpPr>
        <p:spPr>
          <a:xfrm>
            <a:off x="-586911" y="3705267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HTML</a:t>
            </a:r>
            <a:endParaRPr lang="th-TH" dirty="0">
              <a:solidFill>
                <a:schemeClr val="bg1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2B7ACDFF-CC4A-4C0C-A156-76406365A345}"/>
              </a:ext>
            </a:extLst>
          </p:cNvPr>
          <p:cNvCxnSpPr>
            <a:cxnSpLocks/>
          </p:cNvCxnSpPr>
          <p:nvPr/>
        </p:nvCxnSpPr>
        <p:spPr>
          <a:xfrm>
            <a:off x="2811754" y="2743200"/>
            <a:ext cx="3729723" cy="1055077"/>
          </a:xfrm>
          <a:prstGeom prst="bentConnector3">
            <a:avLst>
              <a:gd name="adj1" fmla="val 63201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030A92-0A60-4C89-AE91-EB97EF960963}"/>
              </a:ext>
            </a:extLst>
          </p:cNvPr>
          <p:cNvSpPr txBox="1"/>
          <p:nvPr/>
        </p:nvSpPr>
        <p:spPr>
          <a:xfrm>
            <a:off x="1635590" y="2242952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ชื่อรถ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th-TH" dirty="0">
                <a:solidFill>
                  <a:schemeClr val="bg1"/>
                </a:solidFill>
              </a:rPr>
              <a:t>ราคา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th-TH" dirty="0">
                <a:solidFill>
                  <a:schemeClr val="bg1"/>
                </a:solidFill>
              </a:rPr>
              <a:t>ปี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th-TH" dirty="0">
                <a:solidFill>
                  <a:schemeClr val="bg1"/>
                </a:solidFill>
              </a:rPr>
              <a:t>เลขไมล์</a:t>
            </a:r>
          </a:p>
        </p:txBody>
      </p:sp>
      <p:pic>
        <p:nvPicPr>
          <p:cNvPr id="15" name="รูปภาพ 12">
            <a:extLst>
              <a:ext uri="{FF2B5EF4-FFF2-40B4-BE49-F238E27FC236}">
                <a16:creationId xmlns:a16="http://schemas.microsoft.com/office/drawing/2014/main" id="{3C76DBCE-38C8-4F89-96A7-3208798D29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2" y="3399218"/>
            <a:ext cx="1250465" cy="1250465"/>
          </a:xfrm>
          <a:prstGeom prst="rect">
            <a:avLst/>
          </a:prstGeom>
        </p:spPr>
      </p:pic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04B9FFB3-933C-48CE-8437-B819CBF81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80" y="3926598"/>
            <a:ext cx="1093541" cy="44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635FC45-C462-4423-8EDB-E92CE72FAB43}"/>
              </a:ext>
            </a:extLst>
          </p:cNvPr>
          <p:cNvCxnSpPr>
            <a:cxnSpLocks/>
          </p:cNvCxnSpPr>
          <p:nvPr/>
        </p:nvCxnSpPr>
        <p:spPr>
          <a:xfrm flipV="1">
            <a:off x="2961589" y="4147585"/>
            <a:ext cx="3579888" cy="681350"/>
          </a:xfrm>
          <a:prstGeom prst="bentConnector3">
            <a:avLst>
              <a:gd name="adj1" fmla="val 64491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290254-BC19-40F8-897B-CB3E3FA84EA6}"/>
              </a:ext>
            </a:extLst>
          </p:cNvPr>
          <p:cNvSpPr txBox="1"/>
          <p:nvPr/>
        </p:nvSpPr>
        <p:spPr>
          <a:xfrm>
            <a:off x="1785425" y="4328686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</a:rPr>
              <a:t>ชื่อรถ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th-TH" dirty="0">
                <a:solidFill>
                  <a:schemeClr val="bg1"/>
                </a:solidFill>
              </a:rPr>
              <a:t>ราคา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th-TH" dirty="0">
                <a:solidFill>
                  <a:schemeClr val="bg1"/>
                </a:solidFill>
              </a:rPr>
              <a:t>ปี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th-TH" dirty="0">
                <a:solidFill>
                  <a:schemeClr val="bg1"/>
                </a:solidFill>
              </a:rPr>
              <a:t>เลขไมล์</a:t>
            </a:r>
          </a:p>
        </p:txBody>
      </p:sp>
      <p:pic>
        <p:nvPicPr>
          <p:cNvPr id="23" name="รูปภาพ 8">
            <a:extLst>
              <a:ext uri="{FF2B5EF4-FFF2-40B4-BE49-F238E27FC236}">
                <a16:creationId xmlns:a16="http://schemas.microsoft.com/office/drawing/2014/main" id="{0849F637-AE7C-4DDE-9CEA-81AF085576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04" y="2066162"/>
            <a:ext cx="825644" cy="82564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0FD8361-DB78-4716-B66A-6BE6864355A9}"/>
              </a:ext>
            </a:extLst>
          </p:cNvPr>
          <p:cNvSpPr/>
          <p:nvPr/>
        </p:nvSpPr>
        <p:spPr>
          <a:xfrm>
            <a:off x="6541476" y="3292634"/>
            <a:ext cx="4343401" cy="2179037"/>
          </a:xfrm>
          <a:prstGeom prst="rect">
            <a:avLst/>
          </a:prstGeom>
          <a:noFill/>
          <a:ln w="34925">
            <a:solidFill>
              <a:srgbClr val="0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95643A-6B4F-470E-9A94-20A7C7D5C15A}"/>
              </a:ext>
            </a:extLst>
          </p:cNvPr>
          <p:cNvSpPr txBox="1"/>
          <p:nvPr/>
        </p:nvSpPr>
        <p:spPr>
          <a:xfrm>
            <a:off x="8364045" y="2923897"/>
            <a:ext cx="698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AD46"/>
                </a:solidFill>
              </a:rPr>
              <a:t>DAGS</a:t>
            </a:r>
            <a:endParaRPr lang="th-TH" sz="1600" dirty="0">
              <a:solidFill>
                <a:srgbClr val="00AD4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807175-DFF8-415E-A3E7-517494C377B4}"/>
              </a:ext>
            </a:extLst>
          </p:cNvPr>
          <p:cNvSpPr txBox="1"/>
          <p:nvPr/>
        </p:nvSpPr>
        <p:spPr>
          <a:xfrm>
            <a:off x="6623555" y="4748728"/>
            <a:ext cx="137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Frame</a:t>
            </a:r>
            <a:endParaRPr lang="th-TH" sz="1600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1B6FD0-1877-4B2F-A56D-A8DD4D76D844}"/>
              </a:ext>
            </a:extLst>
          </p:cNvPr>
          <p:cNvCxnSpPr>
            <a:cxnSpLocks/>
          </p:cNvCxnSpPr>
          <p:nvPr/>
        </p:nvCxnSpPr>
        <p:spPr>
          <a:xfrm>
            <a:off x="8096479" y="4227123"/>
            <a:ext cx="8745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BB406C9-311F-478C-B1BC-D92908C49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48" y="3752998"/>
            <a:ext cx="1075937" cy="10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1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รูปภาพ 9">
            <a:extLst>
              <a:ext uri="{FF2B5EF4-FFF2-40B4-BE49-F238E27FC236}">
                <a16:creationId xmlns:a16="http://schemas.microsoft.com/office/drawing/2014/main" id="{A320329E-61A5-4D16-9188-CA57F670D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9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14">
            <a:extLst>
              <a:ext uri="{FF2B5EF4-FFF2-40B4-BE49-F238E27FC236}">
                <a16:creationId xmlns:a16="http://schemas.microsoft.com/office/drawing/2014/main" id="{C63CE958-6A56-4D09-A4CE-EC82EF5E8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06" y="448028"/>
            <a:ext cx="924390" cy="924390"/>
          </a:xfrm>
          <a:prstGeom prst="rect">
            <a:avLst/>
          </a:prstGeom>
        </p:spPr>
      </p:pic>
      <p:sp>
        <p:nvSpPr>
          <p:cNvPr id="6" name="กล่องข้อความ 28">
            <a:extLst>
              <a:ext uri="{FF2B5EF4-FFF2-40B4-BE49-F238E27FC236}">
                <a16:creationId xmlns:a16="http://schemas.microsoft.com/office/drawing/2014/main" id="{D24E0E08-B801-48AD-8979-D8B8A0E7CAA6}"/>
              </a:ext>
            </a:extLst>
          </p:cNvPr>
          <p:cNvSpPr txBox="1"/>
          <p:nvPr/>
        </p:nvSpPr>
        <p:spPr>
          <a:xfrm>
            <a:off x="1534796" y="617835"/>
            <a:ext cx="2604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cleansing</a:t>
            </a:r>
            <a:endParaRPr lang="th-TH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AC8DB-3FFD-4485-9728-1A307657B5FC}"/>
              </a:ext>
            </a:extLst>
          </p:cNvPr>
          <p:cNvSpPr txBox="1"/>
          <p:nvPr/>
        </p:nvSpPr>
        <p:spPr>
          <a:xfrm>
            <a:off x="152301" y="1481454"/>
            <a:ext cx="536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th-TH" dirty="0">
                <a:solidFill>
                  <a:schemeClr val="bg1"/>
                </a:solidFill>
              </a:rPr>
              <a:t>ลบข้อมูลที่ราคารถเป็น 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th-TH" dirty="0">
                <a:solidFill>
                  <a:schemeClr val="bg1"/>
                </a:solidFill>
              </a:rPr>
              <a:t> และข้อมูลที่มี</a:t>
            </a:r>
            <a:r>
              <a:rPr lang="en-US" dirty="0">
                <a:solidFill>
                  <a:schemeClr val="bg1"/>
                </a:solidFill>
              </a:rPr>
              <a:t>null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DF65E-A8A4-4F35-8D95-5877BBA92440}"/>
              </a:ext>
            </a:extLst>
          </p:cNvPr>
          <p:cNvSpPr txBox="1"/>
          <p:nvPr/>
        </p:nvSpPr>
        <p:spPr>
          <a:xfrm>
            <a:off x="5931114" y="1481454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th-TH" dirty="0">
                <a:solidFill>
                  <a:schemeClr val="bg1"/>
                </a:solidFill>
              </a:rPr>
              <a:t>ลบข้อมูลที่ปีไม่ใช่ปีและปรับให้เป็น </a:t>
            </a:r>
            <a:r>
              <a:rPr lang="en-US" dirty="0">
                <a:solidFill>
                  <a:schemeClr val="bg1"/>
                </a:solidFill>
              </a:rPr>
              <a:t>int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94311-5089-43C4-AD12-B91955C3DCC4}"/>
              </a:ext>
            </a:extLst>
          </p:cNvPr>
          <p:cNvSpPr txBox="1"/>
          <p:nvPr/>
        </p:nvSpPr>
        <p:spPr>
          <a:xfrm>
            <a:off x="-552666" y="3709029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th-TH" dirty="0">
                <a:solidFill>
                  <a:schemeClr val="bg1"/>
                </a:solidFill>
              </a:rPr>
              <a:t>ลบข้อมูลที่เลขไมล์เป็น </a:t>
            </a:r>
            <a:r>
              <a:rPr lang="en-US" dirty="0">
                <a:solidFill>
                  <a:schemeClr val="bg1"/>
                </a:solidFill>
              </a:rPr>
              <a:t>0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F5EA6-C904-4223-9343-6FAEB35C7979}"/>
              </a:ext>
            </a:extLst>
          </p:cNvPr>
          <p:cNvSpPr txBox="1"/>
          <p:nvPr/>
        </p:nvSpPr>
        <p:spPr>
          <a:xfrm>
            <a:off x="5753609" y="3583070"/>
            <a:ext cx="6184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th-TH" dirty="0">
                <a:solidFill>
                  <a:schemeClr val="bg1"/>
                </a:solidFill>
              </a:rPr>
              <a:t>เพิ่ม</a:t>
            </a:r>
            <a:r>
              <a:rPr lang="en-US" dirty="0">
                <a:solidFill>
                  <a:schemeClr val="bg1"/>
                </a:solidFill>
              </a:rPr>
              <a:t>column (</a:t>
            </a:r>
            <a:r>
              <a:rPr lang="en-US" dirty="0" err="1">
                <a:solidFill>
                  <a:schemeClr val="bg1"/>
                </a:solidFill>
              </a:rPr>
              <a:t>car_old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th-TH" dirty="0">
                <a:solidFill>
                  <a:schemeClr val="bg1"/>
                </a:solidFill>
              </a:rPr>
              <a:t>เพื่อเปลี่ยนข้อมูลปีรถ ให้เป็นความเก่าของรถ เพื่อให้เป็นข้อมูลเชิงปริมาณ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63E10-10CF-4F94-99BC-31B66FB1E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94" y="2113710"/>
            <a:ext cx="4114600" cy="1526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3E226D-1284-4707-BD23-C9E8D70F55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/>
          <a:stretch/>
        </p:blipFill>
        <p:spPr>
          <a:xfrm>
            <a:off x="808106" y="4477699"/>
            <a:ext cx="4421387" cy="1067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F9B880-A072-4137-B6B9-6558E1570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71" y="2175604"/>
            <a:ext cx="4228143" cy="994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02C0EF-892E-4897-AF72-D85D451F59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23" y="4426368"/>
            <a:ext cx="3131037" cy="168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53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9">
            <a:extLst>
              <a:ext uri="{FF2B5EF4-FFF2-40B4-BE49-F238E27FC236}">
                <a16:creationId xmlns:a16="http://schemas.microsoft.com/office/drawing/2014/main" id="{CED52BBB-79AE-4694-B345-624A6697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DF6161D-D31A-45C2-B079-8EAB0408A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7" y="230091"/>
            <a:ext cx="1375086" cy="1375086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B494433D-AED4-4090-8915-6ADE24B5183B}"/>
              </a:ext>
            </a:extLst>
          </p:cNvPr>
          <p:cNvSpPr txBox="1"/>
          <p:nvPr/>
        </p:nvSpPr>
        <p:spPr>
          <a:xfrm>
            <a:off x="2075586" y="497181"/>
            <a:ext cx="17823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Data</a:t>
            </a:r>
            <a:endParaRPr lang="th-TH" sz="6600" dirty="0">
              <a:solidFill>
                <a:schemeClr val="bg1"/>
              </a:solidFill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648599E-C5A8-4B9F-8717-2C05EB0D6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56" y="1835268"/>
            <a:ext cx="3863354" cy="3825404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A0EC833-172B-48CE-A26A-9E0A360D3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06" y="1722216"/>
            <a:ext cx="4445228" cy="40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1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รูปภาพ 9">
            <a:extLst>
              <a:ext uri="{FF2B5EF4-FFF2-40B4-BE49-F238E27FC236}">
                <a16:creationId xmlns:a16="http://schemas.microsoft.com/office/drawing/2014/main" id="{2C26EB4B-E355-4E1C-98F8-961FA4770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3">
            <a:extLst>
              <a:ext uri="{FF2B5EF4-FFF2-40B4-BE49-F238E27FC236}">
                <a16:creationId xmlns:a16="http://schemas.microsoft.com/office/drawing/2014/main" id="{F52D5689-F78D-4908-A2C2-1C1545186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0" y="155679"/>
            <a:ext cx="1207130" cy="120713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DDD6D5F-6D18-4D70-AAF2-279107F9E9E8}"/>
              </a:ext>
            </a:extLst>
          </p:cNvPr>
          <p:cNvSpPr txBox="1"/>
          <p:nvPr/>
        </p:nvSpPr>
        <p:spPr>
          <a:xfrm>
            <a:off x="1691539" y="654923"/>
            <a:ext cx="5641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Load data to database</a:t>
            </a:r>
            <a:endParaRPr lang="th-TH" sz="4000" b="1" dirty="0">
              <a:solidFill>
                <a:schemeClr val="bg1"/>
              </a:solidFill>
            </a:endParaRPr>
          </a:p>
        </p:txBody>
      </p:sp>
      <p:pic>
        <p:nvPicPr>
          <p:cNvPr id="8" name="รูปภาพ 12">
            <a:extLst>
              <a:ext uri="{FF2B5EF4-FFF2-40B4-BE49-F238E27FC236}">
                <a16:creationId xmlns:a16="http://schemas.microsoft.com/office/drawing/2014/main" id="{19BA26A0-E06B-4772-AFC1-6BDC3B9F5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74" y="4078180"/>
            <a:ext cx="1250465" cy="1250465"/>
          </a:xfrm>
          <a:prstGeom prst="rect">
            <a:avLst/>
          </a:prstGeom>
        </p:spPr>
      </p:pic>
      <p:pic>
        <p:nvPicPr>
          <p:cNvPr id="9" name="Picture 2" descr="pandas (software) - Wikipedia">
            <a:extLst>
              <a:ext uri="{FF2B5EF4-FFF2-40B4-BE49-F238E27FC236}">
                <a16:creationId xmlns:a16="http://schemas.microsoft.com/office/drawing/2014/main" id="{BC27C328-B1C7-46F8-AFE4-0DD943D3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42" y="4605560"/>
            <a:ext cx="1093541" cy="44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2FA38-A4B0-4E30-A8FE-9279367572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19" y="4126667"/>
            <a:ext cx="1075937" cy="107593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AF5F2F-1F86-45BE-8725-7A98747C4E97}"/>
              </a:ext>
            </a:extLst>
          </p:cNvPr>
          <p:cNvCxnSpPr>
            <a:cxnSpLocks/>
          </p:cNvCxnSpPr>
          <p:nvPr/>
        </p:nvCxnSpPr>
        <p:spPr>
          <a:xfrm>
            <a:off x="2911948" y="4695069"/>
            <a:ext cx="8745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C7E44B-6AB8-4F04-9ECD-F2F68350ACEB}"/>
              </a:ext>
            </a:extLst>
          </p:cNvPr>
          <p:cNvSpPr txBox="1"/>
          <p:nvPr/>
        </p:nvSpPr>
        <p:spPr>
          <a:xfrm>
            <a:off x="3962417" y="5517471"/>
            <a:ext cx="137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Frame</a:t>
            </a:r>
            <a:endParaRPr lang="th-TH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F61AE-BCFA-4AAA-BBDA-302E34741032}"/>
              </a:ext>
            </a:extLst>
          </p:cNvPr>
          <p:cNvSpPr txBox="1"/>
          <p:nvPr/>
        </p:nvSpPr>
        <p:spPr>
          <a:xfrm>
            <a:off x="6273322" y="4070404"/>
            <a:ext cx="179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Connect,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Load to database</a:t>
            </a:r>
            <a:endParaRPr lang="th-TH" sz="1600" dirty="0">
              <a:solidFill>
                <a:schemeClr val="bg1"/>
              </a:solidFill>
            </a:endParaRPr>
          </a:p>
        </p:txBody>
      </p:sp>
      <p:pic>
        <p:nvPicPr>
          <p:cNvPr id="17" name="รูปภาพ 3">
            <a:extLst>
              <a:ext uri="{FF2B5EF4-FFF2-40B4-BE49-F238E27FC236}">
                <a16:creationId xmlns:a16="http://schemas.microsoft.com/office/drawing/2014/main" id="{23CF78A5-F940-4827-913A-93FA124A0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38" y="4222981"/>
            <a:ext cx="1207130" cy="12071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CB688EF-D5D0-41BD-A51F-F8FDEFB92F0F}"/>
              </a:ext>
            </a:extLst>
          </p:cNvPr>
          <p:cNvSpPr/>
          <p:nvPr/>
        </p:nvSpPr>
        <p:spPr>
          <a:xfrm>
            <a:off x="1207478" y="3737027"/>
            <a:ext cx="4800606" cy="2179037"/>
          </a:xfrm>
          <a:prstGeom prst="rect">
            <a:avLst/>
          </a:prstGeom>
          <a:noFill/>
          <a:ln w="34925">
            <a:solidFill>
              <a:srgbClr val="0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2B39E9-1B3D-4A6E-B83A-C7DF609B4253}"/>
              </a:ext>
            </a:extLst>
          </p:cNvPr>
          <p:cNvCxnSpPr>
            <a:cxnSpLocks/>
          </p:cNvCxnSpPr>
          <p:nvPr/>
        </p:nvCxnSpPr>
        <p:spPr>
          <a:xfrm>
            <a:off x="5811116" y="4695069"/>
            <a:ext cx="2843446" cy="834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รูปภาพ 8">
            <a:extLst>
              <a:ext uri="{FF2B5EF4-FFF2-40B4-BE49-F238E27FC236}">
                <a16:creationId xmlns:a16="http://schemas.microsoft.com/office/drawing/2014/main" id="{85180610-C0D9-4062-949F-6845BF93D8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30" y="2558922"/>
            <a:ext cx="825644" cy="8256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802DF2-0676-4EF4-B80A-BABEBABCF4FC}"/>
              </a:ext>
            </a:extLst>
          </p:cNvPr>
          <p:cNvSpPr txBox="1"/>
          <p:nvPr/>
        </p:nvSpPr>
        <p:spPr>
          <a:xfrm>
            <a:off x="3268471" y="3416657"/>
            <a:ext cx="698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AD46"/>
                </a:solidFill>
              </a:rPr>
              <a:t>DAGS</a:t>
            </a:r>
            <a:endParaRPr lang="th-TH" sz="1600" dirty="0">
              <a:solidFill>
                <a:srgbClr val="00AD4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21947F-A538-40C7-AE09-7896A771B24F}"/>
              </a:ext>
            </a:extLst>
          </p:cNvPr>
          <p:cNvSpPr/>
          <p:nvPr/>
        </p:nvSpPr>
        <p:spPr>
          <a:xfrm>
            <a:off x="901699" y="2357845"/>
            <a:ext cx="9736981" cy="3710620"/>
          </a:xfrm>
          <a:prstGeom prst="rect">
            <a:avLst/>
          </a:prstGeom>
          <a:noFill/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BDF5A7-84E1-4F22-B72C-E318504E96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787" y="1123094"/>
            <a:ext cx="1113070" cy="11130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476720-EC86-4067-BA3F-5A38A7C11F0B}"/>
              </a:ext>
            </a:extLst>
          </p:cNvPr>
          <p:cNvSpPr txBox="1"/>
          <p:nvPr/>
        </p:nvSpPr>
        <p:spPr>
          <a:xfrm>
            <a:off x="5196083" y="2070421"/>
            <a:ext cx="212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2496ED"/>
                </a:solidFill>
                <a:latin typeface="+mj-lt"/>
              </a:rPr>
              <a:t>Docker Container</a:t>
            </a:r>
            <a:endParaRPr lang="th-TH" sz="1800" b="1" dirty="0">
              <a:solidFill>
                <a:srgbClr val="2496E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015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3B23814-4E50-4490-8FD9-6BE1DD15E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476EA8B-293C-4FFD-ACFB-5220FC3F4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46" y="1856713"/>
            <a:ext cx="8027925" cy="4511770"/>
          </a:xfrm>
          <a:prstGeom prst="rect">
            <a:avLst/>
          </a:prstGeom>
        </p:spPr>
      </p:pic>
      <p:pic>
        <p:nvPicPr>
          <p:cNvPr id="7" name="รูปภาพ 3">
            <a:extLst>
              <a:ext uri="{FF2B5EF4-FFF2-40B4-BE49-F238E27FC236}">
                <a16:creationId xmlns:a16="http://schemas.microsoft.com/office/drawing/2014/main" id="{6BCC8507-8938-4DEF-97AC-D8CC86E9B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0" y="155679"/>
            <a:ext cx="1207130" cy="1207130"/>
          </a:xfrm>
          <a:prstGeom prst="rect">
            <a:avLst/>
          </a:prstGeom>
        </p:spPr>
      </p:pic>
      <p:sp>
        <p:nvSpPr>
          <p:cNvPr id="9" name="กล่องข้อความ 5">
            <a:extLst>
              <a:ext uri="{FF2B5EF4-FFF2-40B4-BE49-F238E27FC236}">
                <a16:creationId xmlns:a16="http://schemas.microsoft.com/office/drawing/2014/main" id="{D8B1137C-42FD-41A3-A91A-291359338DAE}"/>
              </a:ext>
            </a:extLst>
          </p:cNvPr>
          <p:cNvSpPr txBox="1"/>
          <p:nvPr/>
        </p:nvSpPr>
        <p:spPr>
          <a:xfrm>
            <a:off x="1691539" y="654923"/>
            <a:ext cx="5641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Load data to database</a:t>
            </a:r>
            <a:endParaRPr lang="th-TH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9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9E01824-BBED-4C9E-B5E9-7A201DC4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413" b="110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การซูมส่วน 2">
                <a:extLst>
                  <a:ext uri="{FF2B5EF4-FFF2-40B4-BE49-F238E27FC236}">
                    <a16:creationId xmlns:a16="http://schemas.microsoft.com/office/drawing/2014/main" id="{99CFE3BA-BBCD-4DD1-9ADA-4217B444F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8835781"/>
                  </p:ext>
                </p:extLst>
              </p:nvPr>
            </p:nvGraphicFramePr>
            <p:xfrm>
              <a:off x="2471946" y="4212870"/>
              <a:ext cx="4312356" cy="2425700"/>
            </p:xfrm>
            <a:graphic>
              <a:graphicData uri="http://schemas.microsoft.com/office/powerpoint/2016/sectionzoom">
                <psez:sectionZm>
                  <psez:sectionZmObj sectionId="{A1EB8CF9-23FE-4281-90ED-046223D70359}">
                    <psez:zmPr id="{D145227F-0182-46C6-8FA4-3437865534AB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12356" cy="24257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การซูมส่วน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9CFE3BA-BBCD-4DD1-9ADA-4217B444F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946" y="4212870"/>
                <a:ext cx="4312356" cy="242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การซูมส่วน 7">
                <a:extLst>
                  <a:ext uri="{FF2B5EF4-FFF2-40B4-BE49-F238E27FC236}">
                    <a16:creationId xmlns:a16="http://schemas.microsoft.com/office/drawing/2014/main" id="{DF31FA6C-2AAD-422E-B487-2B8A2629D6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384173"/>
                  </p:ext>
                </p:extLst>
              </p:nvPr>
            </p:nvGraphicFramePr>
            <p:xfrm>
              <a:off x="5234854" y="1834923"/>
              <a:ext cx="3453947" cy="1942845"/>
            </p:xfrm>
            <a:graphic>
              <a:graphicData uri="http://schemas.microsoft.com/office/powerpoint/2016/sectionzoom">
                <psez:sectionZm>
                  <psez:sectionZmObj sectionId="{87953E88-3F5D-4C6D-AB94-96942C50FA39}">
                    <psez:zmPr id="{2327198E-E1E3-485E-8E7C-B0C775AE239C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3947" cy="1942845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การซูมส่วน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F31FA6C-2AAD-422E-B487-2B8A2629D6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4854" y="1834923"/>
                <a:ext cx="3453947" cy="1942845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การซูมส่วน 9">
                <a:extLst>
                  <a:ext uri="{FF2B5EF4-FFF2-40B4-BE49-F238E27FC236}">
                    <a16:creationId xmlns:a16="http://schemas.microsoft.com/office/drawing/2014/main" id="{BD875992-44B8-4783-834E-FDF7FCB1B9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2751419"/>
                  </p:ext>
                </p:extLst>
              </p:nvPr>
            </p:nvGraphicFramePr>
            <p:xfrm>
              <a:off x="7493456" y="4394538"/>
              <a:ext cx="3989389" cy="2244032"/>
            </p:xfrm>
            <a:graphic>
              <a:graphicData uri="http://schemas.microsoft.com/office/powerpoint/2016/sectionzoom">
                <psez:sectionZm>
                  <psez:sectionZmObj sectionId="{04FF3667-0288-492C-9A01-480C271553D6}">
                    <psez:zmPr id="{ACD21632-54FD-43A6-A092-B1DA4D83E682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89389" cy="22440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การซูมส่วน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D875992-44B8-4783-834E-FDF7FCB1B9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93456" y="4394538"/>
                <a:ext cx="3989389" cy="2244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07F2A453-E960-4E8A-862A-74C3017C25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6272958"/>
                  </p:ext>
                </p:extLst>
              </p:nvPr>
            </p:nvGraphicFramePr>
            <p:xfrm>
              <a:off x="0" y="1748671"/>
              <a:ext cx="4120444" cy="2317750"/>
            </p:xfrm>
            <a:graphic>
              <a:graphicData uri="http://schemas.microsoft.com/office/powerpoint/2016/sectionzoom">
                <psez:sectionZm>
                  <psez:sectionZmObj sectionId="{A6610A82-0870-4789-8115-AB405FEA0816}">
                    <psez:zmPr id="{1731B308-1FD4-426C-A549-4132A4C06D9F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20444" cy="23177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7F2A453-E960-4E8A-862A-74C3017C25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0" y="1748671"/>
                <a:ext cx="4120444" cy="231775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1BC99D-F244-4CDF-8771-8AEA12282ABB}"/>
              </a:ext>
            </a:extLst>
          </p:cNvPr>
          <p:cNvSpPr txBox="1"/>
          <p:nvPr/>
        </p:nvSpPr>
        <p:spPr>
          <a:xfrm>
            <a:off x="1176269" y="311148"/>
            <a:ext cx="10041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nakotmai Bold" panose="00000800000000000000" pitchFamily="2" charset="-34"/>
                <a:cs typeface="Anakotmai Bold" panose="00000800000000000000" pitchFamily="2" charset="-34"/>
              </a:rPr>
              <a:t>Data Engineering For Car Price Predictor Application</a:t>
            </a:r>
            <a:endParaRPr lang="th-TH" sz="4400" b="1" dirty="0">
              <a:solidFill>
                <a:schemeClr val="bg1"/>
              </a:solidFill>
              <a:latin typeface="Anakotmai Bold" panose="00000800000000000000" pitchFamily="2" charset="-34"/>
              <a:cs typeface="Anakotmai Bold" panose="000008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4363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แผนผังลำดับงาน: ตัวเชื่อมต่อ 3">
            <a:extLst>
              <a:ext uri="{FF2B5EF4-FFF2-40B4-BE49-F238E27FC236}">
                <a16:creationId xmlns:a16="http://schemas.microsoft.com/office/drawing/2014/main" id="{A9C9638C-C0FE-458A-8F14-E36955F2A28A}"/>
              </a:ext>
            </a:extLst>
          </p:cNvPr>
          <p:cNvSpPr/>
          <p:nvPr/>
        </p:nvSpPr>
        <p:spPr>
          <a:xfrm>
            <a:off x="2940050" y="273050"/>
            <a:ext cx="6311900" cy="6311900"/>
          </a:xfrm>
          <a:prstGeom prst="flowChartConnector">
            <a:avLst/>
          </a:prstGeom>
          <a:solidFill>
            <a:srgbClr val="B07D58">
              <a:alpha val="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C793CF5-9977-4474-91C2-6E499BCFFFEF}"/>
              </a:ext>
            </a:extLst>
          </p:cNvPr>
          <p:cNvSpPr/>
          <p:nvPr/>
        </p:nvSpPr>
        <p:spPr>
          <a:xfrm>
            <a:off x="2947643" y="3188636"/>
            <a:ext cx="62967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Machine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Learning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53E8441-29BB-49EE-A067-54026A06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77" y="1114819"/>
            <a:ext cx="2114245" cy="21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2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D1AA0FE-3C48-44F9-A5CF-8B89B27CC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แผนผังลำดับงาน: ตัวเชื่อมต่อ 9">
            <a:extLst>
              <a:ext uri="{FF2B5EF4-FFF2-40B4-BE49-F238E27FC236}">
                <a16:creationId xmlns:a16="http://schemas.microsoft.com/office/drawing/2014/main" id="{11C0E37A-A453-4DFC-8E86-7493091A4A0A}"/>
              </a:ext>
            </a:extLst>
          </p:cNvPr>
          <p:cNvSpPr/>
          <p:nvPr/>
        </p:nvSpPr>
        <p:spPr>
          <a:xfrm>
            <a:off x="-1397000" y="-4064000"/>
            <a:ext cx="14986000" cy="14986000"/>
          </a:xfrm>
          <a:prstGeom prst="flowChartConnector">
            <a:avLst/>
          </a:prstGeom>
          <a:solidFill>
            <a:srgbClr val="B07D58">
              <a:alpha val="4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CED2A2F-D4E9-423E-AB76-17F9CF018DF9}"/>
              </a:ext>
            </a:extLst>
          </p:cNvPr>
          <p:cNvSpPr/>
          <p:nvPr/>
        </p:nvSpPr>
        <p:spPr>
          <a:xfrm>
            <a:off x="370518" y="713868"/>
            <a:ext cx="78442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Machine Learning</a:t>
            </a:r>
            <a:endParaRPr kumimoji="0" lang="en-LT" sz="4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92DFCCE-29C4-4B2B-B20F-52C8C5B93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7" y="422198"/>
            <a:ext cx="958998" cy="958998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06ACADD-DE8A-4A8D-B9EA-7597F5A2B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8" y="3429000"/>
            <a:ext cx="1304057" cy="1304057"/>
          </a:xfrm>
          <a:prstGeom prst="rect">
            <a:avLst/>
          </a:prstGeom>
        </p:spPr>
      </p:pic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7A9D94C-B968-4101-8B51-DB4C1943D624}"/>
              </a:ext>
            </a:extLst>
          </p:cNvPr>
          <p:cNvCxnSpPr/>
          <p:nvPr/>
        </p:nvCxnSpPr>
        <p:spPr>
          <a:xfrm>
            <a:off x="2199099" y="3951768"/>
            <a:ext cx="940663" cy="0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A8505BDC-AEDB-4652-B862-9AA163BB868E}"/>
              </a:ext>
            </a:extLst>
          </p:cNvPr>
          <p:cNvSpPr txBox="1"/>
          <p:nvPr/>
        </p:nvSpPr>
        <p:spPr>
          <a:xfrm>
            <a:off x="2032044" y="4209837"/>
            <a:ext cx="1452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Pull data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1017839-0DFB-4768-B57C-C8BDD06623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48" y="3322534"/>
            <a:ext cx="1375086" cy="1375086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5C7F8F08-E572-4663-B425-20226DD03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07" y="3386098"/>
            <a:ext cx="1247957" cy="1247957"/>
          </a:xfrm>
          <a:prstGeom prst="rect">
            <a:avLst/>
          </a:prstGeom>
        </p:spPr>
      </p:pic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4E6C45AA-9109-4D7E-A4E6-7ADE43AF4124}"/>
              </a:ext>
            </a:extLst>
          </p:cNvPr>
          <p:cNvCxnSpPr/>
          <p:nvPr/>
        </p:nvCxnSpPr>
        <p:spPr>
          <a:xfrm>
            <a:off x="5768413" y="3951768"/>
            <a:ext cx="940663" cy="0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8333890F-7B42-4E72-861B-CEF0BBFF567F}"/>
              </a:ext>
            </a:extLst>
          </p:cNvPr>
          <p:cNvSpPr txBox="1"/>
          <p:nvPr/>
        </p:nvSpPr>
        <p:spPr>
          <a:xfrm>
            <a:off x="5561349" y="4209837"/>
            <a:ext cx="1336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Training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28CA51D2-2C70-43FE-AA7C-D86835C8F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730" y="3145291"/>
            <a:ext cx="1447294" cy="1447294"/>
          </a:xfrm>
          <a:prstGeom prst="rect">
            <a:avLst/>
          </a:prstGeom>
        </p:spPr>
      </p:pic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1B15E45A-DE81-479C-923E-F0E514B4E425}"/>
              </a:ext>
            </a:extLst>
          </p:cNvPr>
          <p:cNvCxnSpPr/>
          <p:nvPr/>
        </p:nvCxnSpPr>
        <p:spPr>
          <a:xfrm>
            <a:off x="8691574" y="3926358"/>
            <a:ext cx="940663" cy="0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FF5D6CF-BA66-45C8-BB77-7EFFACE56D93}"/>
              </a:ext>
            </a:extLst>
          </p:cNvPr>
          <p:cNvSpPr txBox="1"/>
          <p:nvPr/>
        </p:nvSpPr>
        <p:spPr>
          <a:xfrm>
            <a:off x="10050180" y="4765870"/>
            <a:ext cx="1822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Best model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02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5">
            <a:extLst>
              <a:ext uri="{FF2B5EF4-FFF2-40B4-BE49-F238E27FC236}">
                <a16:creationId xmlns:a16="http://schemas.microsoft.com/office/drawing/2014/main" id="{89F8BB68-CC75-4E93-8522-4010A19A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C6FB2E8-ABDF-432F-9616-FBA8C0A87E00}"/>
              </a:ext>
            </a:extLst>
          </p:cNvPr>
          <p:cNvSpPr/>
          <p:nvPr/>
        </p:nvSpPr>
        <p:spPr>
          <a:xfrm>
            <a:off x="370518" y="713868"/>
            <a:ext cx="78442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Machine Learning</a:t>
            </a:r>
            <a:endParaRPr kumimoji="0" lang="en-LT" sz="4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รูปภาพ 11">
            <a:extLst>
              <a:ext uri="{FF2B5EF4-FFF2-40B4-BE49-F238E27FC236}">
                <a16:creationId xmlns:a16="http://schemas.microsoft.com/office/drawing/2014/main" id="{4634C8C6-702D-4F42-97EE-7782CB531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7" y="422198"/>
            <a:ext cx="958998" cy="958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53F6F1-253E-4B32-99B0-B215B4A65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27" y="2721992"/>
            <a:ext cx="1075937" cy="107593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B566DB-876A-410B-BD70-7DFE6EC66902}"/>
              </a:ext>
            </a:extLst>
          </p:cNvPr>
          <p:cNvCxnSpPr>
            <a:cxnSpLocks/>
          </p:cNvCxnSpPr>
          <p:nvPr/>
        </p:nvCxnSpPr>
        <p:spPr>
          <a:xfrm>
            <a:off x="4395082" y="3259960"/>
            <a:ext cx="344399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D2889B9-3814-45CC-9A39-FE0FCC6B36DB}"/>
              </a:ext>
            </a:extLst>
          </p:cNvPr>
          <p:cNvCxnSpPr>
            <a:cxnSpLocks/>
          </p:cNvCxnSpPr>
          <p:nvPr/>
        </p:nvCxnSpPr>
        <p:spPr>
          <a:xfrm>
            <a:off x="3779209" y="3938842"/>
            <a:ext cx="1315558" cy="1029558"/>
          </a:xfrm>
          <a:prstGeom prst="bentConnector3">
            <a:avLst>
              <a:gd name="adj1" fmla="val -682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B0CCCA-266C-4F29-8948-C8A275128E5A}"/>
              </a:ext>
            </a:extLst>
          </p:cNvPr>
          <p:cNvCxnSpPr>
            <a:cxnSpLocks/>
          </p:cNvCxnSpPr>
          <p:nvPr/>
        </p:nvCxnSpPr>
        <p:spPr>
          <a:xfrm flipV="1">
            <a:off x="6189287" y="3284394"/>
            <a:ext cx="0" cy="13981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4BB91AA-D182-4815-89AC-661208D75AC6}"/>
              </a:ext>
            </a:extLst>
          </p:cNvPr>
          <p:cNvSpPr txBox="1"/>
          <p:nvPr/>
        </p:nvSpPr>
        <p:spPr>
          <a:xfrm>
            <a:off x="3660195" y="5109313"/>
            <a:ext cx="1421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Brand,Name</a:t>
            </a:r>
            <a:endParaRPr lang="th-TH" sz="1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7240F6-7FBC-4B5B-9586-18BAE1D05AC6}"/>
              </a:ext>
            </a:extLst>
          </p:cNvPr>
          <p:cNvSpPr txBox="1"/>
          <p:nvPr/>
        </p:nvSpPr>
        <p:spPr>
          <a:xfrm>
            <a:off x="4767846" y="2875384"/>
            <a:ext cx="225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Year,car_old,price</a:t>
            </a:r>
            <a:endParaRPr lang="th-TH" sz="1600" b="1" dirty="0">
              <a:solidFill>
                <a:schemeClr val="bg1"/>
              </a:solidFill>
            </a:endParaRPr>
          </a:p>
        </p:txBody>
      </p:sp>
      <p:pic>
        <p:nvPicPr>
          <p:cNvPr id="42" name="รูปภาพ 12">
            <a:extLst>
              <a:ext uri="{FF2B5EF4-FFF2-40B4-BE49-F238E27FC236}">
                <a16:creationId xmlns:a16="http://schemas.microsoft.com/office/drawing/2014/main" id="{D92FB6DB-63E8-40BD-8A7E-C16D03DF9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18" y="2679424"/>
            <a:ext cx="1304057" cy="1304057"/>
          </a:xfrm>
          <a:prstGeom prst="rect">
            <a:avLst/>
          </a:prstGeom>
        </p:spPr>
      </p:pic>
      <p:cxnSp>
        <p:nvCxnSpPr>
          <p:cNvPr id="43" name="ลูกศรเชื่อมต่อแบบตรง 13">
            <a:extLst>
              <a:ext uri="{FF2B5EF4-FFF2-40B4-BE49-F238E27FC236}">
                <a16:creationId xmlns:a16="http://schemas.microsoft.com/office/drawing/2014/main" id="{63C427AA-DEFF-49ED-BDA2-752126B177A3}"/>
              </a:ext>
            </a:extLst>
          </p:cNvPr>
          <p:cNvCxnSpPr/>
          <p:nvPr/>
        </p:nvCxnSpPr>
        <p:spPr>
          <a:xfrm>
            <a:off x="1951449" y="3239803"/>
            <a:ext cx="940663" cy="0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รูปภาพ 12">
            <a:extLst>
              <a:ext uri="{FF2B5EF4-FFF2-40B4-BE49-F238E27FC236}">
                <a16:creationId xmlns:a16="http://schemas.microsoft.com/office/drawing/2014/main" id="{9BC2C183-6C53-4A9C-8082-629FC39224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00" y="2659161"/>
            <a:ext cx="1250465" cy="1250465"/>
          </a:xfrm>
          <a:prstGeom prst="rect">
            <a:avLst/>
          </a:prstGeom>
        </p:spPr>
      </p:pic>
      <p:pic>
        <p:nvPicPr>
          <p:cNvPr id="45" name="Picture 2" descr="pandas (software) - Wikipedia">
            <a:extLst>
              <a:ext uri="{FF2B5EF4-FFF2-40B4-BE49-F238E27FC236}">
                <a16:creationId xmlns:a16="http://schemas.microsoft.com/office/drawing/2014/main" id="{F9368D36-CFA2-4421-8F9D-43B7E2EB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368" y="3186541"/>
            <a:ext cx="1093541" cy="44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8C437E9-6F75-432D-84C2-2D89FD52B842}"/>
              </a:ext>
            </a:extLst>
          </p:cNvPr>
          <p:cNvSpPr txBox="1"/>
          <p:nvPr/>
        </p:nvSpPr>
        <p:spPr>
          <a:xfrm>
            <a:off x="8021000" y="3966462"/>
            <a:ext cx="1328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Helvetica" panose="020B0604020202020204" pitchFamily="34" charset="0"/>
              </a:rPr>
              <a:t>DataFrame</a:t>
            </a:r>
            <a:endParaRPr lang="th-TH" sz="1600" b="1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8D289D-80B1-4D9F-868B-C6AEAF696BFB}"/>
              </a:ext>
            </a:extLst>
          </p:cNvPr>
          <p:cNvCxnSpPr>
            <a:cxnSpLocks/>
          </p:cNvCxnSpPr>
          <p:nvPr/>
        </p:nvCxnSpPr>
        <p:spPr>
          <a:xfrm flipV="1">
            <a:off x="9343833" y="3321660"/>
            <a:ext cx="1190817" cy="9027"/>
          </a:xfrm>
          <a:prstGeom prst="straightConnector1">
            <a:avLst/>
          </a:prstGeom>
          <a:ln w="381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E9F0B54-BB51-4F21-AD18-E9018BC9EF0D}"/>
              </a:ext>
            </a:extLst>
          </p:cNvPr>
          <p:cNvSpPr txBox="1"/>
          <p:nvPr/>
        </p:nvSpPr>
        <p:spPr>
          <a:xfrm>
            <a:off x="8992480" y="3044661"/>
            <a:ext cx="1631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Helvetica" panose="020B0604020202020204" pitchFamily="34" charset="0"/>
              </a:rPr>
              <a:t>SplitValidation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1DA5403-7BE1-4992-A8EF-D39C5FB84180}"/>
              </a:ext>
            </a:extLst>
          </p:cNvPr>
          <p:cNvSpPr/>
          <p:nvPr/>
        </p:nvSpPr>
        <p:spPr>
          <a:xfrm>
            <a:off x="5094767" y="4665259"/>
            <a:ext cx="2215905" cy="67887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7C0634-A150-4CD4-9A20-68424F45176C}"/>
              </a:ext>
            </a:extLst>
          </p:cNvPr>
          <p:cNvSpPr txBox="1"/>
          <p:nvPr/>
        </p:nvSpPr>
        <p:spPr>
          <a:xfrm>
            <a:off x="5094767" y="4812902"/>
            <a:ext cx="2242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OneHot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Encoder</a:t>
            </a:r>
            <a:endParaRPr lang="th-TH" sz="2000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38019B-EBCF-4E4F-8617-8B594C35A4C6}"/>
              </a:ext>
            </a:extLst>
          </p:cNvPr>
          <p:cNvCxnSpPr>
            <a:cxnSpLocks/>
          </p:cNvCxnSpPr>
          <p:nvPr/>
        </p:nvCxnSpPr>
        <p:spPr>
          <a:xfrm flipV="1">
            <a:off x="10534650" y="2171700"/>
            <a:ext cx="0" cy="1158988"/>
          </a:xfrm>
          <a:prstGeom prst="straightConnector1">
            <a:avLst/>
          </a:prstGeom>
          <a:ln w="381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F232FB3-EBB0-48C4-AF52-83662B6493E8}"/>
              </a:ext>
            </a:extLst>
          </p:cNvPr>
          <p:cNvCxnSpPr>
            <a:cxnSpLocks/>
          </p:cNvCxnSpPr>
          <p:nvPr/>
        </p:nvCxnSpPr>
        <p:spPr>
          <a:xfrm>
            <a:off x="10534650" y="3321660"/>
            <a:ext cx="0" cy="983356"/>
          </a:xfrm>
          <a:prstGeom prst="straightConnector1">
            <a:avLst/>
          </a:prstGeom>
          <a:ln w="381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A29230A-D5A5-47E4-85E5-6CE4E46C47C6}"/>
              </a:ext>
            </a:extLst>
          </p:cNvPr>
          <p:cNvSpPr/>
          <p:nvPr/>
        </p:nvSpPr>
        <p:spPr>
          <a:xfrm>
            <a:off x="9428835" y="4430436"/>
            <a:ext cx="2215905" cy="67887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20FE1B-98F4-4199-8977-B801A9378071}"/>
              </a:ext>
            </a:extLst>
          </p:cNvPr>
          <p:cNvSpPr txBox="1"/>
          <p:nvPr/>
        </p:nvSpPr>
        <p:spPr>
          <a:xfrm>
            <a:off x="9870573" y="4600597"/>
            <a:ext cx="1328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</a:rPr>
              <a:t>Train set</a:t>
            </a:r>
            <a:endParaRPr lang="th-TH" sz="16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AA5379-8559-418A-A9F1-F784C1E3AA13}"/>
              </a:ext>
            </a:extLst>
          </p:cNvPr>
          <p:cNvSpPr txBox="1"/>
          <p:nvPr/>
        </p:nvSpPr>
        <p:spPr>
          <a:xfrm>
            <a:off x="10235955" y="3740349"/>
            <a:ext cx="1328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</a:rPr>
              <a:t>80%</a:t>
            </a:r>
            <a:endParaRPr lang="th-TH" sz="16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C7A6C-D2C1-4015-93C2-84EF212E9AC0}"/>
              </a:ext>
            </a:extLst>
          </p:cNvPr>
          <p:cNvSpPr txBox="1"/>
          <p:nvPr/>
        </p:nvSpPr>
        <p:spPr>
          <a:xfrm>
            <a:off x="10235955" y="2516608"/>
            <a:ext cx="1328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</a:rPr>
              <a:t>20%</a:t>
            </a:r>
            <a:endParaRPr lang="th-TH" sz="1600" b="1" dirty="0">
              <a:solidFill>
                <a:schemeClr val="bg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20C3815-59FE-422C-9765-9CC2ADE2C7C0}"/>
              </a:ext>
            </a:extLst>
          </p:cNvPr>
          <p:cNvSpPr/>
          <p:nvPr/>
        </p:nvSpPr>
        <p:spPr>
          <a:xfrm>
            <a:off x="9375201" y="1413572"/>
            <a:ext cx="2215905" cy="67887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663E4A6-159B-4D6B-9622-FED3663C6740}"/>
              </a:ext>
            </a:extLst>
          </p:cNvPr>
          <p:cNvSpPr txBox="1"/>
          <p:nvPr/>
        </p:nvSpPr>
        <p:spPr>
          <a:xfrm>
            <a:off x="9870573" y="1640396"/>
            <a:ext cx="1328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</a:rPr>
              <a:t>Test set</a:t>
            </a:r>
            <a:endParaRPr lang="th-TH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4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12BBF-9990-4173-BFFC-2DA7565D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716F-293B-46CF-965A-A88C0F181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5">
            <a:extLst>
              <a:ext uri="{FF2B5EF4-FFF2-40B4-BE49-F238E27FC236}">
                <a16:creationId xmlns:a16="http://schemas.microsoft.com/office/drawing/2014/main" id="{9B6C4FEE-3754-4544-8877-B0DD038B4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11">
            <a:extLst>
              <a:ext uri="{FF2B5EF4-FFF2-40B4-BE49-F238E27FC236}">
                <a16:creationId xmlns:a16="http://schemas.microsoft.com/office/drawing/2014/main" id="{473A8DDD-E0B6-49CC-9255-35476B77A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41" y="3102743"/>
            <a:ext cx="958998" cy="9589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89BF07-9A65-4515-BCDB-B0C6DD761B59}"/>
              </a:ext>
            </a:extLst>
          </p:cNvPr>
          <p:cNvCxnSpPr>
            <a:cxnSpLocks/>
          </p:cNvCxnSpPr>
          <p:nvPr/>
        </p:nvCxnSpPr>
        <p:spPr>
          <a:xfrm>
            <a:off x="4582268" y="3577608"/>
            <a:ext cx="8745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78588C-56A3-4EFE-AA82-CC8D97B54BFE}"/>
              </a:ext>
            </a:extLst>
          </p:cNvPr>
          <p:cNvSpPr txBox="1"/>
          <p:nvPr/>
        </p:nvSpPr>
        <p:spPr>
          <a:xfrm>
            <a:off x="5640746" y="3377553"/>
            <a:ext cx="3318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random forest regression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9970A-8D94-4835-BC4B-4DCB88305EC2}"/>
              </a:ext>
            </a:extLst>
          </p:cNvPr>
          <p:cNvSpPr txBox="1"/>
          <p:nvPr/>
        </p:nvSpPr>
        <p:spPr>
          <a:xfrm>
            <a:off x="5640746" y="1993253"/>
            <a:ext cx="3318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linear regression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7B58F-36F4-4602-AF94-AE9C9CB9D18F}"/>
              </a:ext>
            </a:extLst>
          </p:cNvPr>
          <p:cNvSpPr txBox="1"/>
          <p:nvPr/>
        </p:nvSpPr>
        <p:spPr>
          <a:xfrm>
            <a:off x="5640746" y="5063320"/>
            <a:ext cx="3318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xgboost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regression</a:t>
            </a:r>
            <a:endParaRPr lang="th-TH" sz="2000" b="1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741FCFE-226A-420E-B04D-45ED4D82196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853464" y="2193308"/>
            <a:ext cx="1787282" cy="396577"/>
          </a:xfrm>
          <a:prstGeom prst="bentConnector3">
            <a:avLst>
              <a:gd name="adj1" fmla="val -45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092A3D4-ED61-4D44-A6EB-E9C319A199C3}"/>
              </a:ext>
            </a:extLst>
          </p:cNvPr>
          <p:cNvCxnSpPr>
            <a:cxnSpLocks/>
          </p:cNvCxnSpPr>
          <p:nvPr/>
        </p:nvCxnSpPr>
        <p:spPr>
          <a:xfrm>
            <a:off x="3853464" y="4319592"/>
            <a:ext cx="1787282" cy="918195"/>
          </a:xfrm>
          <a:prstGeom prst="bentConnector3">
            <a:avLst>
              <a:gd name="adj1" fmla="val -451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A93FC019-E47C-44DB-AC5F-8014E38CBBBF}"/>
              </a:ext>
            </a:extLst>
          </p:cNvPr>
          <p:cNvSpPr/>
          <p:nvPr/>
        </p:nvSpPr>
        <p:spPr>
          <a:xfrm>
            <a:off x="370518" y="713868"/>
            <a:ext cx="78442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Machine Learning</a:t>
            </a:r>
            <a:endParaRPr kumimoji="0" lang="en-LT" sz="4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รูปภาพ 11">
            <a:extLst>
              <a:ext uri="{FF2B5EF4-FFF2-40B4-BE49-F238E27FC236}">
                <a16:creationId xmlns:a16="http://schemas.microsoft.com/office/drawing/2014/main" id="{765C4BA6-2577-4900-B683-4710BDB74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7" y="422198"/>
            <a:ext cx="958998" cy="95899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F87D09-BEF3-4060-A0A1-8C26899C42AC}"/>
              </a:ext>
            </a:extLst>
          </p:cNvPr>
          <p:cNvSpPr/>
          <p:nvPr/>
        </p:nvSpPr>
        <p:spPr>
          <a:xfrm>
            <a:off x="370518" y="3238169"/>
            <a:ext cx="2215905" cy="67887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F2076A-A1E6-4451-BAC7-93290BC0A2E2}"/>
              </a:ext>
            </a:extLst>
          </p:cNvPr>
          <p:cNvSpPr txBox="1"/>
          <p:nvPr/>
        </p:nvSpPr>
        <p:spPr>
          <a:xfrm>
            <a:off x="812256" y="3408330"/>
            <a:ext cx="1328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</a:rPr>
              <a:t>Train set</a:t>
            </a:r>
            <a:endParaRPr lang="th-TH" sz="1600" b="1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F13A9E-4AA2-4B26-8A85-70D7C114439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712099" y="3582242"/>
            <a:ext cx="59964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01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E86C53D-0661-422B-A63E-D0A550F5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47755E5-11B7-4BE4-A08B-6360CD6F9EEC}"/>
              </a:ext>
            </a:extLst>
          </p:cNvPr>
          <p:cNvSpPr/>
          <p:nvPr/>
        </p:nvSpPr>
        <p:spPr>
          <a:xfrm>
            <a:off x="1970669" y="422198"/>
            <a:ext cx="78442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Model score by r2score</a:t>
            </a:r>
            <a:endParaRPr kumimoji="0" lang="en-LT" sz="4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1" name="รูปภาพ 11">
            <a:extLst>
              <a:ext uri="{FF2B5EF4-FFF2-40B4-BE49-F238E27FC236}">
                <a16:creationId xmlns:a16="http://schemas.microsoft.com/office/drawing/2014/main" id="{A4F66427-07A8-46E2-A1F6-490E62959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7" y="422198"/>
            <a:ext cx="958998" cy="958998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389C3B1-7350-1479-F10A-77F2A53B2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427798"/>
              </p:ext>
            </p:extLst>
          </p:nvPr>
        </p:nvGraphicFramePr>
        <p:xfrm>
          <a:off x="1614487" y="1452911"/>
          <a:ext cx="8963025" cy="4791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4544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5269579-B9EF-4492-B027-1436F5BDD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43D0DF7-CA68-4E91-84D0-CB3B24E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53" y="1623777"/>
            <a:ext cx="1447294" cy="1447294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D0EB538-0B60-4A83-8F86-EBF755F07633}"/>
              </a:ext>
            </a:extLst>
          </p:cNvPr>
          <p:cNvSpPr txBox="1"/>
          <p:nvPr/>
        </p:nvSpPr>
        <p:spPr>
          <a:xfrm>
            <a:off x="3557035" y="3789260"/>
            <a:ext cx="507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Random Forest Regression Model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8" name="รูปภาพ 11">
            <a:extLst>
              <a:ext uri="{FF2B5EF4-FFF2-40B4-BE49-F238E27FC236}">
                <a16:creationId xmlns:a16="http://schemas.microsoft.com/office/drawing/2014/main" id="{97362432-2E5C-43D3-8EA8-062D46EC1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7" y="422198"/>
            <a:ext cx="958998" cy="9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1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C1A4-7655-4D64-8260-BF739F54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899B6-9E41-4043-8601-25513035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CCB98690-C7AB-4143-9019-8D7CBFF18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รูปภาพ 11">
            <a:extLst>
              <a:ext uri="{FF2B5EF4-FFF2-40B4-BE49-F238E27FC236}">
                <a16:creationId xmlns:a16="http://schemas.microsoft.com/office/drawing/2014/main" id="{3B885C39-DF55-4859-8C01-CABBE9D8A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7" y="422198"/>
            <a:ext cx="958998" cy="95899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67FE571-370D-481B-A4C1-91AF03F37F16}"/>
              </a:ext>
            </a:extLst>
          </p:cNvPr>
          <p:cNvSpPr/>
          <p:nvPr/>
        </p:nvSpPr>
        <p:spPr>
          <a:xfrm>
            <a:off x="1970669" y="422198"/>
            <a:ext cx="78442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Random Forest Regression</a:t>
            </a:r>
            <a:endParaRPr kumimoji="0" lang="en-LT" sz="4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F9430-0F5E-41DC-94DF-2FE92E871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559" y="1825625"/>
            <a:ext cx="7632478" cy="425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35CA10-1C66-42E8-9851-4284B71DF09C}"/>
              </a:ext>
            </a:extLst>
          </p:cNvPr>
          <p:cNvSpPr txBox="1"/>
          <p:nvPr/>
        </p:nvSpPr>
        <p:spPr>
          <a:xfrm>
            <a:off x="6096000" y="1971675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รายละเอียดต่างๆของรถ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B5EAC-F660-44C7-AFA8-003C38DACDB9}"/>
              </a:ext>
            </a:extLst>
          </p:cNvPr>
          <p:cNvSpPr txBox="1"/>
          <p:nvPr/>
        </p:nvSpPr>
        <p:spPr>
          <a:xfrm>
            <a:off x="6096000" y="5555272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ราคาจาก</a:t>
            </a:r>
            <a:r>
              <a:rPr lang="th-TH" dirty="0" err="1"/>
              <a:t>การทำ</a:t>
            </a:r>
            <a:r>
              <a:rPr lang="th-TH" dirty="0"/>
              <a:t>นาย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4C360-EBD7-4CB5-8DA4-2DFDEF6D690E}"/>
              </a:ext>
            </a:extLst>
          </p:cNvPr>
          <p:cNvSpPr txBox="1"/>
          <p:nvPr/>
        </p:nvSpPr>
        <p:spPr>
          <a:xfrm>
            <a:off x="3752851" y="6488668"/>
            <a:ext cx="8439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h-TH" sz="1800" dirty="0">
                <a:solidFill>
                  <a:schemeClr val="bg1"/>
                </a:solidFill>
                <a:latin typeface="Roboto" panose="02000000000000000000" pitchFamily="2" charset="0"/>
                <a:cs typeface="+mj-cs"/>
              </a:rPr>
              <a:t>ข้อมูลจาก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cs typeface="+mj-cs"/>
              </a:rPr>
              <a:t>https://levelup.gitconnected.com/random-forest-regression-209c0f354c84</a:t>
            </a:r>
            <a:endParaRPr lang="th-TH" sz="1800" i="0" dirty="0">
              <a:solidFill>
                <a:schemeClr val="accent5">
                  <a:lumMod val="75000"/>
                </a:schemeClr>
              </a:solidFill>
              <a:effectLst/>
              <a:latin typeface="Roboto" panose="02000000000000000000" pitchFamily="2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032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1">
            <a:extLst>
              <a:ext uri="{FF2B5EF4-FFF2-40B4-BE49-F238E27FC236}">
                <a16:creationId xmlns:a16="http://schemas.microsoft.com/office/drawing/2014/main" id="{D3B5C9AA-DDF0-4C90-B56B-2E23B05C0854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C8592DE-E1F1-439C-9298-8B20089640A6}"/>
              </a:ext>
            </a:extLst>
          </p:cNvPr>
          <p:cNvSpPr/>
          <p:nvPr/>
        </p:nvSpPr>
        <p:spPr>
          <a:xfrm>
            <a:off x="2947641" y="3597013"/>
            <a:ext cx="6296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Application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149D4B8-090C-4A90-AE3D-F9882C01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22" y="722457"/>
            <a:ext cx="2163356" cy="216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83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">
            <a:extLst>
              <a:ext uri="{FF2B5EF4-FFF2-40B4-BE49-F238E27FC236}">
                <a16:creationId xmlns:a16="http://schemas.microsoft.com/office/drawing/2014/main" id="{A94B77C0-C356-45A0-8519-C62E15CBADBB}"/>
              </a:ext>
            </a:extLst>
          </p:cNvPr>
          <p:cNvSpPr/>
          <p:nvPr/>
        </p:nvSpPr>
        <p:spPr>
          <a:xfrm>
            <a:off x="-1190172" y="-3857169"/>
            <a:ext cx="14572342" cy="14572338"/>
          </a:xfrm>
          <a:prstGeom prst="ellipse">
            <a:avLst/>
          </a:prstGeom>
          <a:solidFill>
            <a:srgbClr val="12231D">
              <a:alpha val="1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E3613C-2146-4C90-BA12-6CD82642F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70" b="379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2C0AED9-93E5-422D-B613-07F461A4CF14}"/>
              </a:ext>
            </a:extLst>
          </p:cNvPr>
          <p:cNvSpPr/>
          <p:nvPr/>
        </p:nvSpPr>
        <p:spPr>
          <a:xfrm>
            <a:off x="701047" y="1148997"/>
            <a:ext cx="6296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Application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7812FBC-6AE0-47C9-B0E9-A72A8B1A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7" y="533770"/>
            <a:ext cx="1178915" cy="117891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BB0637D-1D6D-46C6-99E1-314B3F61B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31" y="2765024"/>
            <a:ext cx="2966562" cy="1161131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D55A696-398E-48E5-90F0-730C59CD43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88" y="2705353"/>
            <a:ext cx="1447294" cy="144729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59C49922-7C06-44A1-A090-C1E6B4D69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78" y="2267869"/>
            <a:ext cx="1952266" cy="1952266"/>
          </a:xfrm>
          <a:prstGeom prst="rect">
            <a:avLst/>
          </a:prstGeom>
        </p:spPr>
      </p:pic>
      <p:sp>
        <p:nvSpPr>
          <p:cNvPr id="14" name="เครื่องหมายบวก 13">
            <a:extLst>
              <a:ext uri="{FF2B5EF4-FFF2-40B4-BE49-F238E27FC236}">
                <a16:creationId xmlns:a16="http://schemas.microsoft.com/office/drawing/2014/main" id="{E4743803-F361-47EE-ADC2-5F03F81C8533}"/>
              </a:ext>
            </a:extLst>
          </p:cNvPr>
          <p:cNvSpPr/>
          <p:nvPr/>
        </p:nvSpPr>
        <p:spPr>
          <a:xfrm>
            <a:off x="4506972" y="2765024"/>
            <a:ext cx="1030325" cy="1059543"/>
          </a:xfrm>
          <a:prstGeom prst="mathPlus">
            <a:avLst>
              <a:gd name="adj1" fmla="val 94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9549E-F86E-44BE-BC7F-2BD88363C1B2}"/>
              </a:ext>
            </a:extLst>
          </p:cNvPr>
          <p:cNvSpPr txBox="1"/>
          <p:nvPr/>
        </p:nvSpPr>
        <p:spPr>
          <a:xfrm>
            <a:off x="2022386" y="4386903"/>
            <a:ext cx="2381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</a:rPr>
              <a:t>Prediction Model</a:t>
            </a:r>
            <a:endParaRPr lang="th-T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8E9CFA5-D880-47D6-863F-C8DE15530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70" b="379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FAF340D-E0B3-4E2D-B18D-3EBC251F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" r="4568" b="34047"/>
          <a:stretch/>
        </p:blipFill>
        <p:spPr>
          <a:xfrm>
            <a:off x="2583542" y="2067561"/>
            <a:ext cx="7024916" cy="3331754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2449717C-D683-425A-8ECA-F920056EA7D1}"/>
              </a:ext>
            </a:extLst>
          </p:cNvPr>
          <p:cNvSpPr/>
          <p:nvPr/>
        </p:nvSpPr>
        <p:spPr>
          <a:xfrm>
            <a:off x="599447" y="1003854"/>
            <a:ext cx="6296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Application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5D6BC2C-B167-4B91-870B-F11A0E484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7" y="533770"/>
            <a:ext cx="1178915" cy="11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แผนผังลำดับงาน: ตัวเชื่อมต่อ 5">
            <a:extLst>
              <a:ext uri="{FF2B5EF4-FFF2-40B4-BE49-F238E27FC236}">
                <a16:creationId xmlns:a16="http://schemas.microsoft.com/office/drawing/2014/main" id="{EF41EE59-E61C-46A2-9A7F-7E2E5139A69A}"/>
              </a:ext>
            </a:extLst>
          </p:cNvPr>
          <p:cNvSpPr/>
          <p:nvPr/>
        </p:nvSpPr>
        <p:spPr>
          <a:xfrm>
            <a:off x="2940050" y="273050"/>
            <a:ext cx="6311900" cy="6311900"/>
          </a:xfrm>
          <a:prstGeom prst="flowChartConnector">
            <a:avLst/>
          </a:prstGeom>
          <a:solidFill>
            <a:srgbClr val="B07D58">
              <a:alpha val="4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กล่องข้อความ 6">
            <a:extLst>
              <a:ext uri="{FF2B5EF4-FFF2-40B4-BE49-F238E27FC236}">
                <a16:creationId xmlns:a16="http://schemas.microsoft.com/office/drawing/2014/main" id="{95B0FC25-3DD2-4113-8AA0-616DAB17EE3B}"/>
              </a:ext>
            </a:extLst>
          </p:cNvPr>
          <p:cNvSpPr txBox="1"/>
          <p:nvPr/>
        </p:nvSpPr>
        <p:spPr>
          <a:xfrm>
            <a:off x="3422649" y="3526188"/>
            <a:ext cx="5346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BACKGROUND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</a:rPr>
              <a:t>STORY</a:t>
            </a:r>
            <a:endParaRPr lang="th-TH" sz="66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F845C8-3BE8-4211-B064-2B9E83CE3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65" y="999356"/>
            <a:ext cx="1612153" cy="1612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EE127-A5C0-4329-AE4D-985C45D8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65" y="2120315"/>
            <a:ext cx="1188667" cy="11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41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266D1A6-9468-493F-80F2-17C3A98EB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70" b="379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32DC577-321E-4EA8-9663-3076B9BAC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44"/>
          <a:stretch/>
        </p:blipFill>
        <p:spPr>
          <a:xfrm>
            <a:off x="515010" y="3543089"/>
            <a:ext cx="5172666" cy="2319115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A25C2B1-9387-429C-B1EE-A62E4BA91C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" r="4568" b="34047"/>
          <a:stretch/>
        </p:blipFill>
        <p:spPr>
          <a:xfrm>
            <a:off x="3101343" y="234332"/>
            <a:ext cx="5989313" cy="2840592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B5D36ED-1A58-4E2D-9931-AD1FC902B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0" y="475713"/>
            <a:ext cx="1178915" cy="1178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825E49-4A9C-4CB0-ABCE-2EEC46FAC3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43089"/>
            <a:ext cx="5372999" cy="23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05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1BBAFF2B-82CC-48E0-B433-15D08FDA6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70" b="379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7">
            <a:extLst>
              <a:ext uri="{FF2B5EF4-FFF2-40B4-BE49-F238E27FC236}">
                <a16:creationId xmlns:a16="http://schemas.microsoft.com/office/drawing/2014/main" id="{1CBAB395-627F-4417-AD78-C5327E49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90" y="475713"/>
            <a:ext cx="1178915" cy="1178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75968-DF59-432A-A7CF-83077C474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3" y="3218292"/>
            <a:ext cx="1689101" cy="1689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EDB91-5729-4300-B9DB-F2F91C68B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9" y="2889249"/>
            <a:ext cx="2347186" cy="2347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04855-B7D1-4A5B-AD00-629A0F3F9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417" y="3269244"/>
            <a:ext cx="1587195" cy="1587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10C192-C22D-4A8E-BE77-7D3FCA7159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244" y="3080776"/>
            <a:ext cx="1819109" cy="18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7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6372-AA9F-43A9-B023-679190B5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B9185-34FA-4007-AF33-298B99679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B93C88EB-F95A-40C7-849C-A447CC7F2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70" b="379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DAE4E58-605F-44F1-9666-20FB0625326A}"/>
              </a:ext>
            </a:extLst>
          </p:cNvPr>
          <p:cNvSpPr/>
          <p:nvPr/>
        </p:nvSpPr>
        <p:spPr>
          <a:xfrm>
            <a:off x="2947641" y="498257"/>
            <a:ext cx="6296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ปัญหาที่พบ</a:t>
            </a:r>
            <a:endParaRPr lang="en-US" sz="3600" b="1" spc="-150" dirty="0"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A63EF4F-C8C3-4718-8D9E-D1B9CD86DC55}"/>
              </a:ext>
            </a:extLst>
          </p:cNvPr>
          <p:cNvSpPr/>
          <p:nvPr/>
        </p:nvSpPr>
        <p:spPr>
          <a:xfrm>
            <a:off x="1266737" y="1363574"/>
            <a:ext cx="9865454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sz="2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การเก็บข้อมูลจากการ</a:t>
            </a:r>
            <a:r>
              <a:rPr lang="en-US" sz="2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scraping </a:t>
            </a:r>
            <a:r>
              <a:rPr lang="th-TH" sz="2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เป็นการเก็บข้อมูลจากการอ่านข้อมูลที่แสดงผลบนหน้าเว็บไซต์แล้วแยกข้อมูลต่างๆ เมื่อมีข้อมูลที่มีลักษณะผิดปกติต้องทำการแก้ไขกระบวนการทำความสะอาดข้อมูลใน</a:t>
            </a:r>
            <a:r>
              <a:rPr lang="en-US" sz="2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data pipeline </a:t>
            </a:r>
            <a:r>
              <a:rPr lang="th-TH" sz="2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ทำให้ต้องใช้เวลาค่อนค้างนานในขั้นตอน </a:t>
            </a:r>
            <a:r>
              <a:rPr lang="en-US" sz="2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data cleansing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69375-6407-43CE-B40C-DA40620110A2}"/>
              </a:ext>
            </a:extLst>
          </p:cNvPr>
          <p:cNvSpPr txBox="1"/>
          <p:nvPr/>
        </p:nvSpPr>
        <p:spPr>
          <a:xfrm>
            <a:off x="1266737" y="3063965"/>
            <a:ext cx="10386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หากมีการอัพเดทแก้ไขรูปแบบการแสดงผลเว็บไซต์ต้นทางของข้อมูลต้องออกแบบกระบวณการดึงข้อมูล</a:t>
            </a:r>
            <a:r>
              <a:rPr lang="en-US" sz="2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(extract) </a:t>
            </a:r>
            <a:r>
              <a:rPr lang="th-TH" sz="2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ใหม่</a:t>
            </a:r>
            <a:endParaRPr lang="en-US" sz="2800" b="1" spc="-150" dirty="0"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E9E5C-80EA-4299-B6BB-DC630FA07250}"/>
              </a:ext>
            </a:extLst>
          </p:cNvPr>
          <p:cNvSpPr txBox="1"/>
          <p:nvPr/>
        </p:nvSpPr>
        <p:spPr>
          <a:xfrm>
            <a:off x="1266737" y="4620464"/>
            <a:ext cx="10386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เนื่องมาจากรถในการนำมาขายเป็นรถมือสอง ต้องมีการประเมิณสภาพรถจริง จึงจะตัดสินราคาที่วางขายได้ แต่ในเว็บไซต์ต้นทางของข้อมูลไม่ได้แสดงราละเอียดที่ลึกและครบถ้วนในรถแต่ละคัน ราคาที่ได้จาก</a:t>
            </a:r>
            <a:r>
              <a:rPr lang="th-TH" b="1" spc="-150" dirty="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การทำ</a:t>
            </a:r>
            <a:r>
              <a:rPr lang="th-TH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นายจึงยังไม่เหมาะในการนำไปอ้างอิงในการขายจริง ตัวแอปจึงเหมาะในการดูราคาคร่าวๆ หรือดูแนวโน้มของราคารถรุ่นที่เราต้องการจะขายหรือซื้อ</a:t>
            </a:r>
          </a:p>
        </p:txBody>
      </p:sp>
    </p:spTree>
    <p:extLst>
      <p:ext uri="{BB962C8B-B14F-4D97-AF65-F5344CB8AC3E}">
        <p14:creationId xmlns:p14="http://schemas.microsoft.com/office/powerpoint/2010/main" val="167023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D4F5D3FB-8589-42CA-A3B6-FD77B8CC4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70" b="379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850BDC2-4148-4356-B9BB-BE43CAC1BF2C}"/>
              </a:ext>
            </a:extLst>
          </p:cNvPr>
          <p:cNvSpPr/>
          <p:nvPr/>
        </p:nvSpPr>
        <p:spPr>
          <a:xfrm>
            <a:off x="2947641" y="3105834"/>
            <a:ext cx="6296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796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แผนผังลำดับงาน: ตัวเชื่อมต่อ 5">
            <a:extLst>
              <a:ext uri="{FF2B5EF4-FFF2-40B4-BE49-F238E27FC236}">
                <a16:creationId xmlns:a16="http://schemas.microsoft.com/office/drawing/2014/main" id="{A2358E05-5903-43BD-8A9B-739524DD266C}"/>
              </a:ext>
            </a:extLst>
          </p:cNvPr>
          <p:cNvSpPr/>
          <p:nvPr/>
        </p:nvSpPr>
        <p:spPr>
          <a:xfrm>
            <a:off x="-1435100" y="-4102100"/>
            <a:ext cx="15062200" cy="15062200"/>
          </a:xfrm>
          <a:prstGeom prst="flowChartConnector">
            <a:avLst/>
          </a:prstGeom>
          <a:solidFill>
            <a:srgbClr val="B07D58">
              <a:alpha val="4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85C75-4716-444F-B42B-0AA77D8A42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DE61F-9E45-486C-8DE0-7194D4416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494" y="1492420"/>
            <a:ext cx="3597295" cy="2181395"/>
          </a:xfrm>
          <a:prstGeom prst="rect">
            <a:avLst/>
          </a:prstGeom>
        </p:spPr>
      </p:pic>
      <p:sp>
        <p:nvSpPr>
          <p:cNvPr id="9" name="กล่องข้อความ 6">
            <a:extLst>
              <a:ext uri="{FF2B5EF4-FFF2-40B4-BE49-F238E27FC236}">
                <a16:creationId xmlns:a16="http://schemas.microsoft.com/office/drawing/2014/main" id="{1AB34B16-F324-4426-A34B-28A0604EE82D}"/>
              </a:ext>
            </a:extLst>
          </p:cNvPr>
          <p:cNvSpPr txBox="1"/>
          <p:nvPr/>
        </p:nvSpPr>
        <p:spPr>
          <a:xfrm>
            <a:off x="-442016" y="136319"/>
            <a:ext cx="6318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STORY</a:t>
            </a:r>
            <a:endParaRPr lang="th-TH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18B60C-4E9F-4A3E-B99A-0374A16FE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35" y="3429000"/>
            <a:ext cx="859536" cy="859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7E095-B480-4FA9-A9FF-42789B53E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4" y="296498"/>
            <a:ext cx="633750" cy="633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BA76A-9FA8-498B-BDE1-1BF1FDE2C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8837" y="1278919"/>
            <a:ext cx="2891183" cy="2374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5886E6-144E-455C-8E25-69299BBA8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263" y="4299648"/>
            <a:ext cx="2899715" cy="20904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B3DA5B-F28D-4FFC-A82A-E1981811CD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7237" y="4391631"/>
            <a:ext cx="4203700" cy="214140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F024B1-751E-44CF-8F84-71F221FD43E4}"/>
              </a:ext>
            </a:extLst>
          </p:cNvPr>
          <p:cNvCxnSpPr/>
          <p:nvPr/>
        </p:nvCxnSpPr>
        <p:spPr>
          <a:xfrm>
            <a:off x="5143500" y="2466369"/>
            <a:ext cx="732735" cy="962631"/>
          </a:xfrm>
          <a:prstGeom prst="line">
            <a:avLst/>
          </a:prstGeom>
          <a:ln w="66675" cap="rnd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88B4C6-604C-43EA-9F76-99A98524F7DA}"/>
              </a:ext>
            </a:extLst>
          </p:cNvPr>
          <p:cNvCxnSpPr>
            <a:cxnSpLocks/>
          </p:cNvCxnSpPr>
          <p:nvPr/>
        </p:nvCxnSpPr>
        <p:spPr>
          <a:xfrm flipH="1">
            <a:off x="6652470" y="2475288"/>
            <a:ext cx="1100004" cy="989922"/>
          </a:xfrm>
          <a:prstGeom prst="line">
            <a:avLst/>
          </a:prstGeom>
          <a:ln w="66675" cap="rnd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DFF3D20-0A40-449F-A065-48C2C412E93C}"/>
              </a:ext>
            </a:extLst>
          </p:cNvPr>
          <p:cNvCxnSpPr>
            <a:cxnSpLocks/>
          </p:cNvCxnSpPr>
          <p:nvPr/>
        </p:nvCxnSpPr>
        <p:spPr>
          <a:xfrm flipH="1" flipV="1">
            <a:off x="6487825" y="4316060"/>
            <a:ext cx="1148199" cy="1028805"/>
          </a:xfrm>
          <a:prstGeom prst="line">
            <a:avLst/>
          </a:prstGeom>
          <a:ln w="66675" cap="rnd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3A55F5-1B95-4B28-8E17-7DC5BD91BCAE}"/>
              </a:ext>
            </a:extLst>
          </p:cNvPr>
          <p:cNvCxnSpPr>
            <a:cxnSpLocks/>
          </p:cNvCxnSpPr>
          <p:nvPr/>
        </p:nvCxnSpPr>
        <p:spPr>
          <a:xfrm flipV="1">
            <a:off x="4589700" y="4299648"/>
            <a:ext cx="1286535" cy="1226791"/>
          </a:xfrm>
          <a:prstGeom prst="line">
            <a:avLst/>
          </a:prstGeom>
          <a:ln w="66675" cap="rnd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FB3504C-F804-4A84-A5F7-2F366C56B63D}"/>
              </a:ext>
            </a:extLst>
          </p:cNvPr>
          <p:cNvSpPr txBox="1"/>
          <p:nvPr/>
        </p:nvSpPr>
        <p:spPr>
          <a:xfrm>
            <a:off x="4359854" y="3739430"/>
            <a:ext cx="1878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cs typeface="+mj-cs"/>
              </a:rPr>
              <a:t>ขายเท่าไหร่ดีนะ</a:t>
            </a:r>
            <a:r>
              <a:rPr lang="en-US" sz="2000" dirty="0">
                <a:solidFill>
                  <a:schemeClr val="bg1"/>
                </a:solidFill>
                <a:cs typeface="+mj-cs"/>
              </a:rPr>
              <a:t> ?</a:t>
            </a:r>
            <a:endParaRPr lang="th-TH" sz="20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C1DAB-8AC7-4020-AE2D-782F7FFEDB33}"/>
              </a:ext>
            </a:extLst>
          </p:cNvPr>
          <p:cNvSpPr txBox="1"/>
          <p:nvPr/>
        </p:nvSpPr>
        <p:spPr>
          <a:xfrm>
            <a:off x="5530744" y="2583117"/>
            <a:ext cx="498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+mj-cs"/>
              </a:rPr>
              <a:t>?</a:t>
            </a:r>
            <a:endParaRPr lang="th-TH" sz="20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D67F3-B4D4-4052-A239-154759D18850}"/>
              </a:ext>
            </a:extLst>
          </p:cNvPr>
          <p:cNvSpPr txBox="1"/>
          <p:nvPr/>
        </p:nvSpPr>
        <p:spPr>
          <a:xfrm>
            <a:off x="6804986" y="2490527"/>
            <a:ext cx="498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+mj-cs"/>
              </a:rPr>
              <a:t>?</a:t>
            </a:r>
            <a:endParaRPr lang="th-TH" sz="20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9EFD6D-9833-4829-9FF1-52092C9AD4C5}"/>
              </a:ext>
            </a:extLst>
          </p:cNvPr>
          <p:cNvSpPr txBox="1"/>
          <p:nvPr/>
        </p:nvSpPr>
        <p:spPr>
          <a:xfrm>
            <a:off x="4775520" y="4603414"/>
            <a:ext cx="498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+mj-cs"/>
              </a:rPr>
              <a:t>?</a:t>
            </a:r>
            <a:endParaRPr lang="th-TH" sz="20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0475A4-E2C8-4880-BC2E-8C4BC4F70974}"/>
              </a:ext>
            </a:extLst>
          </p:cNvPr>
          <p:cNvSpPr txBox="1"/>
          <p:nvPr/>
        </p:nvSpPr>
        <p:spPr>
          <a:xfrm>
            <a:off x="7061924" y="4430352"/>
            <a:ext cx="498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+mj-cs"/>
              </a:rPr>
              <a:t>?</a:t>
            </a:r>
            <a:endParaRPr lang="th-TH" sz="20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36E5E-BDBE-40BC-A49B-C2DB214D01E9}"/>
              </a:ext>
            </a:extLst>
          </p:cNvPr>
          <p:cNvSpPr txBox="1"/>
          <p:nvPr/>
        </p:nvSpPr>
        <p:spPr>
          <a:xfrm>
            <a:off x="6645775" y="3739430"/>
            <a:ext cx="1878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cs typeface="+mj-cs"/>
              </a:rPr>
              <a:t>ซื้อเท่าไหร่ดีนะ</a:t>
            </a:r>
            <a:r>
              <a:rPr lang="en-US" sz="2000" dirty="0">
                <a:solidFill>
                  <a:schemeClr val="bg1"/>
                </a:solidFill>
                <a:cs typeface="+mj-cs"/>
              </a:rPr>
              <a:t> ?</a:t>
            </a:r>
            <a:endParaRPr lang="th-TH" sz="2000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745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E594943-B07D-4A98-9922-A6D48F779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6EACD-F1FE-4253-A980-C5197AD8E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12497"/>
            <a:ext cx="2833006" cy="2833006"/>
          </a:xfrm>
          <a:prstGeom prst="rect">
            <a:avLst/>
          </a:prstGeom>
        </p:spPr>
      </p:pic>
      <p:sp>
        <p:nvSpPr>
          <p:cNvPr id="6" name="กล่องข้อความ 6">
            <a:extLst>
              <a:ext uri="{FF2B5EF4-FFF2-40B4-BE49-F238E27FC236}">
                <a16:creationId xmlns:a16="http://schemas.microsoft.com/office/drawing/2014/main" id="{95E554B8-74AD-4356-AC6C-FEEAADBCE753}"/>
              </a:ext>
            </a:extLst>
          </p:cNvPr>
          <p:cNvSpPr txBox="1"/>
          <p:nvPr/>
        </p:nvSpPr>
        <p:spPr>
          <a:xfrm>
            <a:off x="-442016" y="136319"/>
            <a:ext cx="6318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STORY</a:t>
            </a:r>
            <a:endParaRPr lang="th-TH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FE40F-CF10-445F-A517-85771F562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4" y="296498"/>
            <a:ext cx="633750" cy="633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33C56-F340-4045-AAFD-FD0492210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17" y="2575749"/>
            <a:ext cx="2277165" cy="2277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CE93E4-4C5B-41A5-9EEF-040C4311F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0" y="1336033"/>
            <a:ext cx="1280385" cy="1280385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040B655E-2EBD-4306-9F8A-057636B05455}"/>
              </a:ext>
            </a:extLst>
          </p:cNvPr>
          <p:cNvSpPr/>
          <p:nvPr/>
        </p:nvSpPr>
        <p:spPr>
          <a:xfrm>
            <a:off x="8430212" y="671566"/>
            <a:ext cx="2163048" cy="83771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100,000</a:t>
            </a:r>
            <a:endParaRPr lang="th-TH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31D1C1-00DB-4FF3-B644-DE2EA4519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0" y="3591531"/>
            <a:ext cx="1280385" cy="1280385"/>
          </a:xfrm>
          <a:prstGeom prst="rect">
            <a:avLst/>
          </a:prstGeom>
        </p:spPr>
      </p:pic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1AA4B8A-3C96-4CCA-B2F2-30010EE25119}"/>
              </a:ext>
            </a:extLst>
          </p:cNvPr>
          <p:cNvSpPr/>
          <p:nvPr/>
        </p:nvSpPr>
        <p:spPr>
          <a:xfrm>
            <a:off x="8430212" y="2927064"/>
            <a:ext cx="2163048" cy="83771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200,000</a:t>
            </a:r>
            <a:endParaRPr lang="th-TH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B5670C-FC49-4489-9821-E7FCAA421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20" y="5673777"/>
            <a:ext cx="1280385" cy="1280385"/>
          </a:xfrm>
          <a:prstGeom prst="rect">
            <a:avLst/>
          </a:prstGeom>
        </p:spPr>
      </p:pic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8FF32EE7-E142-46F2-9357-1DDD297D0167}"/>
              </a:ext>
            </a:extLst>
          </p:cNvPr>
          <p:cNvSpPr/>
          <p:nvPr/>
        </p:nvSpPr>
        <p:spPr>
          <a:xfrm>
            <a:off x="8633412" y="5009310"/>
            <a:ext cx="2163048" cy="837719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250,000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70E4CA-A7EB-43BE-9CD4-A2D267F837D8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807202" y="1090426"/>
            <a:ext cx="1623010" cy="1836638"/>
          </a:xfrm>
          <a:prstGeom prst="line">
            <a:avLst/>
          </a:prstGeom>
          <a:ln w="66675" cap="rnd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D599DC-D354-4A4B-8250-51067805552E}"/>
              </a:ext>
            </a:extLst>
          </p:cNvPr>
          <p:cNvCxnSpPr>
            <a:cxnSpLocks/>
          </p:cNvCxnSpPr>
          <p:nvPr/>
        </p:nvCxnSpPr>
        <p:spPr>
          <a:xfrm flipH="1">
            <a:off x="7093202" y="3495369"/>
            <a:ext cx="1337010" cy="0"/>
          </a:xfrm>
          <a:prstGeom prst="line">
            <a:avLst/>
          </a:prstGeom>
          <a:ln w="66675" cap="rnd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B9A109-1D42-46AB-A4EC-753264AC9373}"/>
              </a:ext>
            </a:extLst>
          </p:cNvPr>
          <p:cNvCxnSpPr>
            <a:cxnSpLocks/>
          </p:cNvCxnSpPr>
          <p:nvPr/>
        </p:nvCxnSpPr>
        <p:spPr>
          <a:xfrm flipH="1" flipV="1">
            <a:off x="7225905" y="4412387"/>
            <a:ext cx="1407507" cy="1015782"/>
          </a:xfrm>
          <a:prstGeom prst="line">
            <a:avLst/>
          </a:prstGeom>
          <a:ln w="66675" cap="rnd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60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F73D51-5A43-47EF-989D-B6670427E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7DC50-4177-46B6-B67D-5392B4476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721" y="2915071"/>
            <a:ext cx="1834716" cy="1834716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259076A-09AC-4670-A26B-01F1D6C3B586}"/>
              </a:ext>
            </a:extLst>
          </p:cNvPr>
          <p:cNvSpPr txBox="1"/>
          <p:nvPr/>
        </p:nvSpPr>
        <p:spPr>
          <a:xfrm>
            <a:off x="-442016" y="164894"/>
            <a:ext cx="6318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BACKGROUND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STORY</a:t>
            </a:r>
            <a:endParaRPr lang="th-TH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70692-CF06-4AA3-B8B0-200808AA7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4" y="325073"/>
            <a:ext cx="633750" cy="63375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2C979E2-296E-4815-9E1A-C883BF2F0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05" y="2830822"/>
            <a:ext cx="1925257" cy="1925257"/>
          </a:xfrm>
          <a:prstGeom prst="rect">
            <a:avLst/>
          </a:prstGeom>
        </p:spPr>
      </p:pic>
      <p:pic>
        <p:nvPicPr>
          <p:cNvPr id="10" name="รูปภาพ 8">
            <a:extLst>
              <a:ext uri="{FF2B5EF4-FFF2-40B4-BE49-F238E27FC236}">
                <a16:creationId xmlns:a16="http://schemas.microsoft.com/office/drawing/2014/main" id="{B2F89046-9AE5-47B4-B975-DC0493208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2824530"/>
            <a:ext cx="1925257" cy="1925257"/>
          </a:xfrm>
          <a:prstGeom prst="rect">
            <a:avLst/>
          </a:prstGeom>
        </p:spPr>
      </p:pic>
      <p:sp>
        <p:nvSpPr>
          <p:cNvPr id="11" name="กล่องข้อความ 6">
            <a:extLst>
              <a:ext uri="{FF2B5EF4-FFF2-40B4-BE49-F238E27FC236}">
                <a16:creationId xmlns:a16="http://schemas.microsoft.com/office/drawing/2014/main" id="{6AFC5653-F134-4E69-AA30-FB1BBF6D8BA1}"/>
              </a:ext>
            </a:extLst>
          </p:cNvPr>
          <p:cNvSpPr txBox="1"/>
          <p:nvPr/>
        </p:nvSpPr>
        <p:spPr>
          <a:xfrm>
            <a:off x="-78336" y="4924338"/>
            <a:ext cx="406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DATAPIPELINE</a:t>
            </a:r>
            <a:endParaRPr lang="th-TH" b="1" dirty="0">
              <a:solidFill>
                <a:schemeClr val="bg1"/>
              </a:solidFill>
            </a:endParaRPr>
          </a:p>
        </p:txBody>
      </p:sp>
      <p:sp>
        <p:nvSpPr>
          <p:cNvPr id="12" name="กล่องข้อความ 6">
            <a:extLst>
              <a:ext uri="{FF2B5EF4-FFF2-40B4-BE49-F238E27FC236}">
                <a16:creationId xmlns:a16="http://schemas.microsoft.com/office/drawing/2014/main" id="{E5F70971-9276-4CC0-B163-83D80A26F26A}"/>
              </a:ext>
            </a:extLst>
          </p:cNvPr>
          <p:cNvSpPr txBox="1"/>
          <p:nvPr/>
        </p:nvSpPr>
        <p:spPr>
          <a:xfrm>
            <a:off x="3844672" y="4924338"/>
            <a:ext cx="406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MACHINE LEARNING</a:t>
            </a:r>
            <a:endParaRPr lang="th-TH" b="1" dirty="0">
              <a:solidFill>
                <a:schemeClr val="bg1"/>
              </a:solidFill>
            </a:endParaRPr>
          </a:p>
        </p:txBody>
      </p:sp>
      <p:sp>
        <p:nvSpPr>
          <p:cNvPr id="13" name="กล่องข้อความ 6">
            <a:extLst>
              <a:ext uri="{FF2B5EF4-FFF2-40B4-BE49-F238E27FC236}">
                <a16:creationId xmlns:a16="http://schemas.microsoft.com/office/drawing/2014/main" id="{ECA2E136-829D-409E-B47D-8D563C615A47}"/>
              </a:ext>
            </a:extLst>
          </p:cNvPr>
          <p:cNvSpPr txBox="1"/>
          <p:nvPr/>
        </p:nvSpPr>
        <p:spPr>
          <a:xfrm>
            <a:off x="8128874" y="4924338"/>
            <a:ext cx="406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APPLICATION</a:t>
            </a:r>
            <a:endParaRPr lang="th-T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05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FA81C6D-7DF0-4B19-9A42-31BD47190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รูปภาพ 8">
            <a:extLst>
              <a:ext uri="{FF2B5EF4-FFF2-40B4-BE49-F238E27FC236}">
                <a16:creationId xmlns:a16="http://schemas.microsoft.com/office/drawing/2014/main" id="{BCE8769C-AD6B-4116-9EB7-E305DE930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2" y="139699"/>
            <a:ext cx="716316" cy="716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B855E1-BE31-46B7-9915-2AFC22FE5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241" y="3078098"/>
            <a:ext cx="851259" cy="699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906F14-D637-4B65-B8DA-F5C5AEC6C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140" y="4585508"/>
            <a:ext cx="906360" cy="549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79F11-A034-429A-8FC1-8456A4F315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01" y="3804763"/>
            <a:ext cx="780745" cy="78074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BA1F255-3531-4BC5-8CB1-7A39F81FFF72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127415" y="4585508"/>
            <a:ext cx="897959" cy="306416"/>
          </a:xfrm>
          <a:prstGeom prst="bentConnector2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705A18-44F2-4410-AC47-3C61E4282820}"/>
              </a:ext>
            </a:extLst>
          </p:cNvPr>
          <p:cNvCxnSpPr>
            <a:cxnSpLocks/>
          </p:cNvCxnSpPr>
          <p:nvPr/>
        </p:nvCxnSpPr>
        <p:spPr>
          <a:xfrm>
            <a:off x="2127415" y="3409958"/>
            <a:ext cx="947873" cy="377041"/>
          </a:xfrm>
          <a:prstGeom prst="bentConnector3">
            <a:avLst>
              <a:gd name="adj1" fmla="val 98234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กล่องข้อความ 6">
            <a:extLst>
              <a:ext uri="{FF2B5EF4-FFF2-40B4-BE49-F238E27FC236}">
                <a16:creationId xmlns:a16="http://schemas.microsoft.com/office/drawing/2014/main" id="{8B738FAA-7387-4AE8-BE01-ED3A49A7E6B7}"/>
              </a:ext>
            </a:extLst>
          </p:cNvPr>
          <p:cNvSpPr txBox="1"/>
          <p:nvPr/>
        </p:nvSpPr>
        <p:spPr>
          <a:xfrm>
            <a:off x="-171295" y="450229"/>
            <a:ext cx="406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DATAPIPELINE</a:t>
            </a:r>
            <a:endParaRPr lang="th-TH" sz="1600" b="1" dirty="0">
              <a:solidFill>
                <a:schemeClr val="bg1"/>
              </a:solidFill>
            </a:endParaRPr>
          </a:p>
        </p:txBody>
      </p:sp>
      <p:pic>
        <p:nvPicPr>
          <p:cNvPr id="28" name="รูปภาพ 14">
            <a:extLst>
              <a:ext uri="{FF2B5EF4-FFF2-40B4-BE49-F238E27FC236}">
                <a16:creationId xmlns:a16="http://schemas.microsoft.com/office/drawing/2014/main" id="{94735AF1-8826-4A83-B4CA-583C043F5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3247" y="3894326"/>
            <a:ext cx="601618" cy="6016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EEE2AD-DD14-4D8E-9FF6-7C81E8238F62}"/>
              </a:ext>
            </a:extLst>
          </p:cNvPr>
          <p:cNvSpPr txBox="1"/>
          <p:nvPr/>
        </p:nvSpPr>
        <p:spPr>
          <a:xfrm>
            <a:off x="935011" y="2746642"/>
            <a:ext cx="136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www.thaicar.com</a:t>
            </a:r>
            <a:endParaRPr lang="th-TH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9C94C-0619-4090-9E25-42B4BAD70D85}"/>
              </a:ext>
            </a:extLst>
          </p:cNvPr>
          <p:cNvSpPr txBox="1"/>
          <p:nvPr/>
        </p:nvSpPr>
        <p:spPr>
          <a:xfrm>
            <a:off x="501412" y="5339213"/>
            <a:ext cx="2300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www.priceusedcar.com</a:t>
            </a:r>
            <a:endParaRPr lang="th-TH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581FB8-3BD9-470B-B12E-89A5D0021660}"/>
              </a:ext>
            </a:extLst>
          </p:cNvPr>
          <p:cNvSpPr/>
          <p:nvPr/>
        </p:nvSpPr>
        <p:spPr>
          <a:xfrm>
            <a:off x="501412" y="1697123"/>
            <a:ext cx="5905568" cy="4573576"/>
          </a:xfrm>
          <a:prstGeom prst="rect">
            <a:avLst/>
          </a:prstGeom>
          <a:noFill/>
          <a:ln w="34925">
            <a:solidFill>
              <a:srgbClr val="249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4" name="รูปภาพ 8">
            <a:extLst>
              <a:ext uri="{FF2B5EF4-FFF2-40B4-BE49-F238E27FC236}">
                <a16:creationId xmlns:a16="http://schemas.microsoft.com/office/drawing/2014/main" id="{EDE54C35-6F92-4F41-BF00-71F3DF9681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81" y="3479326"/>
            <a:ext cx="1431618" cy="1431618"/>
          </a:xfrm>
          <a:prstGeom prst="rect">
            <a:avLst/>
          </a:prstGeom>
        </p:spPr>
      </p:pic>
      <p:sp>
        <p:nvSpPr>
          <p:cNvPr id="35" name="กล่องข้อความ 6">
            <a:extLst>
              <a:ext uri="{FF2B5EF4-FFF2-40B4-BE49-F238E27FC236}">
                <a16:creationId xmlns:a16="http://schemas.microsoft.com/office/drawing/2014/main" id="{E4EAE300-4EC5-4463-A65E-ACD68CAAF1D4}"/>
              </a:ext>
            </a:extLst>
          </p:cNvPr>
          <p:cNvSpPr txBox="1"/>
          <p:nvPr/>
        </p:nvSpPr>
        <p:spPr>
          <a:xfrm>
            <a:off x="9596499" y="3995080"/>
            <a:ext cx="2415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MACHINE LEARNING</a:t>
            </a:r>
            <a:endParaRPr lang="th-TH" sz="2000" b="1" dirty="0">
              <a:solidFill>
                <a:schemeClr val="bg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A3478DA-E822-4974-9780-E86A4BE620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3" y="393543"/>
            <a:ext cx="1113070" cy="111307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A55A03-E65A-400D-8364-DFDFD8DC6652}"/>
              </a:ext>
            </a:extLst>
          </p:cNvPr>
          <p:cNvCxnSpPr>
            <a:stCxn id="14" idx="3"/>
          </p:cNvCxnSpPr>
          <p:nvPr/>
        </p:nvCxnSpPr>
        <p:spPr>
          <a:xfrm flipV="1">
            <a:off x="3415746" y="4195135"/>
            <a:ext cx="476085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กล่องข้อความ 28">
            <a:extLst>
              <a:ext uri="{FF2B5EF4-FFF2-40B4-BE49-F238E27FC236}">
                <a16:creationId xmlns:a16="http://schemas.microsoft.com/office/drawing/2014/main" id="{8A68E4EA-FE42-4605-82EB-141CB31B0DF3}"/>
              </a:ext>
            </a:extLst>
          </p:cNvPr>
          <p:cNvSpPr txBox="1"/>
          <p:nvPr/>
        </p:nvSpPr>
        <p:spPr>
          <a:xfrm>
            <a:off x="3728907" y="4552630"/>
            <a:ext cx="1090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Data cleansing</a:t>
            </a:r>
            <a:endParaRPr lang="th-TH" sz="1200" dirty="0">
              <a:solidFill>
                <a:schemeClr val="bg1"/>
              </a:solidFill>
            </a:endParaRPr>
          </a:p>
        </p:txBody>
      </p:sp>
      <p:sp>
        <p:nvSpPr>
          <p:cNvPr id="47" name="กล่องข้อความ 28">
            <a:extLst>
              <a:ext uri="{FF2B5EF4-FFF2-40B4-BE49-F238E27FC236}">
                <a16:creationId xmlns:a16="http://schemas.microsoft.com/office/drawing/2014/main" id="{F7FC0081-595B-4646-9A59-037F967C4B25}"/>
              </a:ext>
            </a:extLst>
          </p:cNvPr>
          <p:cNvSpPr txBox="1"/>
          <p:nvPr/>
        </p:nvSpPr>
        <p:spPr>
          <a:xfrm>
            <a:off x="5289968" y="4585508"/>
            <a:ext cx="76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Database</a:t>
            </a:r>
            <a:endParaRPr lang="th-TH" sz="1200" dirty="0">
              <a:solidFill>
                <a:schemeClr val="bg1"/>
              </a:solidFill>
            </a:endParaRPr>
          </a:p>
        </p:txBody>
      </p:sp>
      <p:pic>
        <p:nvPicPr>
          <p:cNvPr id="48" name="รูปภาพ 18">
            <a:extLst>
              <a:ext uri="{FF2B5EF4-FFF2-40B4-BE49-F238E27FC236}">
                <a16:creationId xmlns:a16="http://schemas.microsoft.com/office/drawing/2014/main" id="{BCD301FE-8729-461C-BA62-E9B0C3D48D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842" y="3809189"/>
            <a:ext cx="780745" cy="78074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12BE68A-47C4-4611-A98E-70F8F8F3B00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063587" y="4199562"/>
            <a:ext cx="1845973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D6CC0A73-978A-4F2E-82DD-F4138F8326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46" y="1876020"/>
            <a:ext cx="1497501" cy="57850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6A208B8-83F8-4880-B9A0-462874E9351B}"/>
              </a:ext>
            </a:extLst>
          </p:cNvPr>
          <p:cNvSpPr txBox="1"/>
          <p:nvPr/>
        </p:nvSpPr>
        <p:spPr>
          <a:xfrm>
            <a:off x="2448401" y="1355749"/>
            <a:ext cx="212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2496ED"/>
                </a:solidFill>
                <a:latin typeface="+mj-lt"/>
              </a:rPr>
              <a:t>Docker Container</a:t>
            </a:r>
            <a:endParaRPr lang="th-TH" sz="1800" b="1" dirty="0">
              <a:solidFill>
                <a:srgbClr val="2496ED"/>
              </a:solidFill>
              <a:latin typeface="+mj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E8E06B-C80C-40F0-8967-2FA45774754E}"/>
              </a:ext>
            </a:extLst>
          </p:cNvPr>
          <p:cNvSpPr/>
          <p:nvPr/>
        </p:nvSpPr>
        <p:spPr>
          <a:xfrm>
            <a:off x="956132" y="2633421"/>
            <a:ext cx="3863073" cy="3052999"/>
          </a:xfrm>
          <a:prstGeom prst="rect">
            <a:avLst/>
          </a:prstGeom>
          <a:noFill/>
          <a:ln w="34925">
            <a:solidFill>
              <a:srgbClr val="0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EBADD70-E8CC-427E-BBBD-447ABC3C4380}"/>
              </a:ext>
            </a:extLst>
          </p:cNvPr>
          <p:cNvSpPr txBox="1"/>
          <p:nvPr/>
        </p:nvSpPr>
        <p:spPr>
          <a:xfrm>
            <a:off x="1892951" y="3145205"/>
            <a:ext cx="136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scraping</a:t>
            </a:r>
            <a:endParaRPr lang="th-TH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0F70F5-4667-4583-B455-DB24A5431CB0}"/>
              </a:ext>
            </a:extLst>
          </p:cNvPr>
          <p:cNvSpPr txBox="1"/>
          <p:nvPr/>
        </p:nvSpPr>
        <p:spPr>
          <a:xfrm>
            <a:off x="1860268" y="4910944"/>
            <a:ext cx="136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scraping</a:t>
            </a:r>
            <a:endParaRPr lang="th-TH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4641D9-51AF-4B40-8263-2DB6EB5FB9F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574865" y="4195135"/>
            <a:ext cx="55750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39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39A3AB-825D-463B-99F0-986D04E64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8">
            <a:extLst>
              <a:ext uri="{FF2B5EF4-FFF2-40B4-BE49-F238E27FC236}">
                <a16:creationId xmlns:a16="http://schemas.microsoft.com/office/drawing/2014/main" id="{F6C12915-F201-4622-8651-96BDF9AF8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4" y="147969"/>
            <a:ext cx="859029" cy="859029"/>
          </a:xfrm>
          <a:prstGeom prst="rect">
            <a:avLst/>
          </a:prstGeom>
        </p:spPr>
      </p:pic>
      <p:sp>
        <p:nvSpPr>
          <p:cNvPr id="6" name="กล่องข้อความ 6">
            <a:extLst>
              <a:ext uri="{FF2B5EF4-FFF2-40B4-BE49-F238E27FC236}">
                <a16:creationId xmlns:a16="http://schemas.microsoft.com/office/drawing/2014/main" id="{F29252DE-D0B6-4991-B507-B10B7DD6A732}"/>
              </a:ext>
            </a:extLst>
          </p:cNvPr>
          <p:cNvSpPr txBox="1"/>
          <p:nvPr/>
        </p:nvSpPr>
        <p:spPr>
          <a:xfrm>
            <a:off x="1601754" y="480325"/>
            <a:ext cx="255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MACHINE LEARNING</a:t>
            </a:r>
            <a:endParaRPr lang="th-TH" sz="2000" b="1" dirty="0">
              <a:solidFill>
                <a:schemeClr val="bg1"/>
              </a:solidFill>
            </a:endParaRPr>
          </a:p>
        </p:txBody>
      </p:sp>
      <p:pic>
        <p:nvPicPr>
          <p:cNvPr id="7" name="รูปภาพ 18">
            <a:extLst>
              <a:ext uri="{FF2B5EF4-FFF2-40B4-BE49-F238E27FC236}">
                <a16:creationId xmlns:a16="http://schemas.microsoft.com/office/drawing/2014/main" id="{AB46E6DE-5731-4072-91C6-386314D35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0" y="3180293"/>
            <a:ext cx="1041758" cy="10417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27F217-E2FE-414A-B1B6-622F0D52A2A8}"/>
              </a:ext>
            </a:extLst>
          </p:cNvPr>
          <p:cNvSpPr/>
          <p:nvPr/>
        </p:nvSpPr>
        <p:spPr>
          <a:xfrm>
            <a:off x="367936" y="3068130"/>
            <a:ext cx="1409700" cy="1351470"/>
          </a:xfrm>
          <a:prstGeom prst="rect">
            <a:avLst/>
          </a:prstGeom>
          <a:noFill/>
          <a:ln w="34925">
            <a:solidFill>
              <a:srgbClr val="249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0A3C4-8D34-49AB-9739-5832B0875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6" y="1650613"/>
            <a:ext cx="1113070" cy="1113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F095C1-5659-4C69-A920-90A856EDB39E}"/>
              </a:ext>
            </a:extLst>
          </p:cNvPr>
          <p:cNvSpPr txBox="1"/>
          <p:nvPr/>
        </p:nvSpPr>
        <p:spPr>
          <a:xfrm>
            <a:off x="30157" y="2613412"/>
            <a:ext cx="212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2496ED"/>
                </a:solidFill>
                <a:latin typeface="+mj-lt"/>
              </a:rPr>
              <a:t>Docker Container</a:t>
            </a:r>
            <a:endParaRPr lang="th-TH" sz="1800" b="1" dirty="0">
              <a:solidFill>
                <a:srgbClr val="2496ED"/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0FCFFC-3DCE-4071-83C7-A8280C164661}"/>
              </a:ext>
            </a:extLst>
          </p:cNvPr>
          <p:cNvCxnSpPr>
            <a:cxnSpLocks/>
          </p:cNvCxnSpPr>
          <p:nvPr/>
        </p:nvCxnSpPr>
        <p:spPr>
          <a:xfrm>
            <a:off x="1614268" y="3725235"/>
            <a:ext cx="8745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6ABDCD-FAB6-4128-9911-C944DC6130FD}"/>
              </a:ext>
            </a:extLst>
          </p:cNvPr>
          <p:cNvCxnSpPr>
            <a:cxnSpLocks/>
          </p:cNvCxnSpPr>
          <p:nvPr/>
        </p:nvCxnSpPr>
        <p:spPr>
          <a:xfrm>
            <a:off x="4005404" y="3686521"/>
            <a:ext cx="8745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97BD9FE-9DD7-47CA-80C9-E267BD7C9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47" y="3077039"/>
            <a:ext cx="1351466" cy="13514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BEB864-A1F7-4A2D-8F51-568381D48A7D}"/>
              </a:ext>
            </a:extLst>
          </p:cNvPr>
          <p:cNvSpPr txBox="1"/>
          <p:nvPr/>
        </p:nvSpPr>
        <p:spPr>
          <a:xfrm>
            <a:off x="2187548" y="2698798"/>
            <a:ext cx="212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+mj-lt"/>
              </a:rPr>
              <a:t>Train data</a:t>
            </a:r>
            <a:endParaRPr lang="th-TH" sz="18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6E5340-C7C1-4CCD-8450-01A61A952228}"/>
              </a:ext>
            </a:extLst>
          </p:cNvPr>
          <p:cNvSpPr txBox="1"/>
          <p:nvPr/>
        </p:nvSpPr>
        <p:spPr>
          <a:xfrm>
            <a:off x="5063882" y="3486466"/>
            <a:ext cx="3318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random forest regression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8C61F-CD61-4AFA-9416-43B4652B5331}"/>
              </a:ext>
            </a:extLst>
          </p:cNvPr>
          <p:cNvSpPr txBox="1"/>
          <p:nvPr/>
        </p:nvSpPr>
        <p:spPr>
          <a:xfrm>
            <a:off x="5063882" y="2102166"/>
            <a:ext cx="3318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linear regression</a:t>
            </a:r>
            <a:endParaRPr lang="th-TH" sz="2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AA8A0A-C122-418F-8248-75AD1F27BF9C}"/>
              </a:ext>
            </a:extLst>
          </p:cNvPr>
          <p:cNvSpPr txBox="1"/>
          <p:nvPr/>
        </p:nvSpPr>
        <p:spPr>
          <a:xfrm>
            <a:off x="5063882" y="5172233"/>
            <a:ext cx="3318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xgboost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regression</a:t>
            </a:r>
            <a:endParaRPr lang="th-TH" sz="2000" b="1" dirty="0">
              <a:solidFill>
                <a:schemeClr val="bg1"/>
              </a:solidFill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34BDB1C-28BD-4C30-8B25-1EDE1D47B350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276600" y="2302221"/>
            <a:ext cx="1787282" cy="396577"/>
          </a:xfrm>
          <a:prstGeom prst="bentConnector3">
            <a:avLst>
              <a:gd name="adj1" fmla="val -45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A61A5E3-0B8D-40AB-9A88-2EC4B970A4DB}"/>
              </a:ext>
            </a:extLst>
          </p:cNvPr>
          <p:cNvCxnSpPr>
            <a:cxnSpLocks/>
          </p:cNvCxnSpPr>
          <p:nvPr/>
        </p:nvCxnSpPr>
        <p:spPr>
          <a:xfrm>
            <a:off x="3276600" y="4428505"/>
            <a:ext cx="1787282" cy="918195"/>
          </a:xfrm>
          <a:prstGeom prst="bentConnector3">
            <a:avLst>
              <a:gd name="adj1" fmla="val -451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D7FE02F-4F9E-487D-AC1C-4AAD35CE95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98" y="1714180"/>
            <a:ext cx="2029685" cy="20296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ADB0114-BA4C-4ECE-8142-C7DDE97B3D8F}"/>
              </a:ext>
            </a:extLst>
          </p:cNvPr>
          <p:cNvSpPr txBox="1"/>
          <p:nvPr/>
        </p:nvSpPr>
        <p:spPr>
          <a:xfrm>
            <a:off x="9237993" y="3814511"/>
            <a:ext cx="23814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Best model from</a:t>
            </a:r>
          </a:p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model </a:t>
            </a:r>
            <a:r>
              <a:rPr lang="en-US" sz="2000" b="1" dirty="0">
                <a:solidFill>
                  <a:schemeClr val="bg1"/>
                </a:solidFill>
                <a:latin typeface="Helvetica" panose="020B0604020202020204" pitchFamily="34" charset="0"/>
              </a:rPr>
              <a:t>evaluation</a:t>
            </a:r>
            <a:endParaRPr lang="th-TH" sz="2000" b="1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5C31F7-660F-47CD-86F3-99BB83CC10D0}"/>
              </a:ext>
            </a:extLst>
          </p:cNvPr>
          <p:cNvCxnSpPr>
            <a:cxnSpLocks/>
          </p:cNvCxnSpPr>
          <p:nvPr/>
        </p:nvCxnSpPr>
        <p:spPr>
          <a:xfrm>
            <a:off x="7569201" y="2302221"/>
            <a:ext cx="1457198" cy="198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3CE00B-13DF-464E-89DE-AF135555B2C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8382000" y="3686521"/>
            <a:ext cx="644399" cy="1465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E29ECD0-DE9B-4395-8FB8-7CD40E379620}"/>
              </a:ext>
            </a:extLst>
          </p:cNvPr>
          <p:cNvCxnSpPr>
            <a:cxnSpLocks/>
          </p:cNvCxnSpPr>
          <p:nvPr/>
        </p:nvCxnSpPr>
        <p:spPr>
          <a:xfrm flipV="1">
            <a:off x="8169350" y="4802730"/>
            <a:ext cx="821045" cy="5439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8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C03DE5-3334-4E65-BAA7-1DF991310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A3956-1F85-4834-A273-DEF4AAA75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1" y="267565"/>
            <a:ext cx="933029" cy="933029"/>
          </a:xfrm>
          <a:prstGeom prst="rect">
            <a:avLst/>
          </a:prstGeom>
        </p:spPr>
      </p:pic>
      <p:sp>
        <p:nvSpPr>
          <p:cNvPr id="6" name="กล่องข้อความ 6">
            <a:extLst>
              <a:ext uri="{FF2B5EF4-FFF2-40B4-BE49-F238E27FC236}">
                <a16:creationId xmlns:a16="http://schemas.microsoft.com/office/drawing/2014/main" id="{E946BC35-DF36-4626-9064-F6278B75B5B6}"/>
              </a:ext>
            </a:extLst>
          </p:cNvPr>
          <p:cNvSpPr txBox="1"/>
          <p:nvPr/>
        </p:nvSpPr>
        <p:spPr>
          <a:xfrm>
            <a:off x="671236" y="734079"/>
            <a:ext cx="406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APPLICATION</a:t>
            </a:r>
            <a:endParaRPr lang="th-TH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6BD872-2593-4828-A78A-A2C7990C4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6" y="3405298"/>
            <a:ext cx="965182" cy="965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2106B-9D8A-42F9-911B-4C18886BF324}"/>
              </a:ext>
            </a:extLst>
          </p:cNvPr>
          <p:cNvSpPr txBox="1"/>
          <p:nvPr/>
        </p:nvSpPr>
        <p:spPr>
          <a:xfrm>
            <a:off x="304526" y="4412540"/>
            <a:ext cx="2381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</a:rPr>
              <a:t>Prediction Model</a:t>
            </a:r>
            <a:endParaRPr lang="th-TH" sz="1400" b="1" dirty="0">
              <a:solidFill>
                <a:schemeClr val="bg1"/>
              </a:solidFill>
            </a:endParaRPr>
          </a:p>
        </p:txBody>
      </p:sp>
      <p:sp>
        <p:nvSpPr>
          <p:cNvPr id="10" name="เครื่องหมายบวก 13">
            <a:extLst>
              <a:ext uri="{FF2B5EF4-FFF2-40B4-BE49-F238E27FC236}">
                <a16:creationId xmlns:a16="http://schemas.microsoft.com/office/drawing/2014/main" id="{5642A831-63B6-4564-93FB-167C85F562CC}"/>
              </a:ext>
            </a:extLst>
          </p:cNvPr>
          <p:cNvSpPr/>
          <p:nvPr/>
        </p:nvSpPr>
        <p:spPr>
          <a:xfrm>
            <a:off x="2513481" y="3490124"/>
            <a:ext cx="893633" cy="965183"/>
          </a:xfrm>
          <a:prstGeom prst="mathPlus">
            <a:avLst>
              <a:gd name="adj1" fmla="val 94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1" name="รูปภาพ 9">
            <a:extLst>
              <a:ext uri="{FF2B5EF4-FFF2-40B4-BE49-F238E27FC236}">
                <a16:creationId xmlns:a16="http://schemas.microsoft.com/office/drawing/2014/main" id="{343F0E5C-272F-427B-967C-EC9B0196F9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195" y="3405298"/>
            <a:ext cx="2966562" cy="1161131"/>
          </a:xfrm>
          <a:prstGeom prst="rect">
            <a:avLst/>
          </a:prstGeom>
        </p:spPr>
      </p:pic>
      <p:pic>
        <p:nvPicPr>
          <p:cNvPr id="12" name="รูปภาพ 12">
            <a:extLst>
              <a:ext uri="{FF2B5EF4-FFF2-40B4-BE49-F238E27FC236}">
                <a16:creationId xmlns:a16="http://schemas.microsoft.com/office/drawing/2014/main" id="{217D98C8-D5C4-4A1F-BD40-22D85C039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774" y="3326055"/>
            <a:ext cx="1315711" cy="13157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B6FDF1-65C8-467A-8D64-D0717C3B08C4}"/>
              </a:ext>
            </a:extLst>
          </p:cNvPr>
          <p:cNvSpPr/>
          <p:nvPr/>
        </p:nvSpPr>
        <p:spPr>
          <a:xfrm>
            <a:off x="501412" y="2830286"/>
            <a:ext cx="7757218" cy="2380344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7CCD24-9A3A-4383-A419-610EC71D93EF}"/>
              </a:ext>
            </a:extLst>
          </p:cNvPr>
          <p:cNvSpPr txBox="1"/>
          <p:nvPr/>
        </p:nvSpPr>
        <p:spPr>
          <a:xfrm>
            <a:off x="3407114" y="2335138"/>
            <a:ext cx="2381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</a:rPr>
              <a:t>Program &amp; API</a:t>
            </a:r>
            <a:endParaRPr lang="th-TH" sz="14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412A8B-A2A4-4EC4-99EB-058B90B01619}"/>
              </a:ext>
            </a:extLst>
          </p:cNvPr>
          <p:cNvCxnSpPr>
            <a:cxnSpLocks/>
          </p:cNvCxnSpPr>
          <p:nvPr/>
        </p:nvCxnSpPr>
        <p:spPr>
          <a:xfrm>
            <a:off x="8606433" y="3788121"/>
            <a:ext cx="87456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D0314B-8705-4085-BA5D-A4B49B2F8ADE}"/>
              </a:ext>
            </a:extLst>
          </p:cNvPr>
          <p:cNvCxnSpPr>
            <a:cxnSpLocks/>
          </p:cNvCxnSpPr>
          <p:nvPr/>
        </p:nvCxnSpPr>
        <p:spPr>
          <a:xfrm flipH="1">
            <a:off x="8574396" y="3998579"/>
            <a:ext cx="90660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6BF76B-EED0-439B-976E-96D9FED82104}"/>
              </a:ext>
            </a:extLst>
          </p:cNvPr>
          <p:cNvSpPr txBox="1"/>
          <p:nvPr/>
        </p:nvSpPr>
        <p:spPr>
          <a:xfrm>
            <a:off x="7836949" y="3431685"/>
            <a:ext cx="2381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</a:rPr>
              <a:t>API</a:t>
            </a:r>
            <a:endParaRPr lang="th-TH" sz="1400" b="1" dirty="0">
              <a:solidFill>
                <a:schemeClr val="bg1"/>
              </a:solidFill>
            </a:endParaRPr>
          </a:p>
        </p:txBody>
      </p:sp>
      <p:pic>
        <p:nvPicPr>
          <p:cNvPr id="21" name="รูปภาพ 8">
            <a:extLst>
              <a:ext uri="{FF2B5EF4-FFF2-40B4-BE49-F238E27FC236}">
                <a16:creationId xmlns:a16="http://schemas.microsoft.com/office/drawing/2014/main" id="{3EEB6439-4AE4-43DF-88A3-65DE03D38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8005" y="3289280"/>
            <a:ext cx="1197217" cy="11972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313334-FAAB-4836-B944-D95445A3B006}"/>
              </a:ext>
            </a:extLst>
          </p:cNvPr>
          <p:cNvSpPr txBox="1"/>
          <p:nvPr/>
        </p:nvSpPr>
        <p:spPr>
          <a:xfrm>
            <a:off x="9415864" y="2876274"/>
            <a:ext cx="2381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</a:rPr>
              <a:t>HTML</a:t>
            </a:r>
            <a:endParaRPr lang="th-T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2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723</Words>
  <Application>Microsoft Office PowerPoint</Application>
  <PresentationFormat>Widescreen</PresentationFormat>
  <Paragraphs>125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Anakotmai Bold</vt:lpstr>
      <vt:lpstr>Arial</vt:lpstr>
      <vt:lpstr>Calibri</vt:lpstr>
      <vt:lpstr>Calibri Light</vt:lpstr>
      <vt:lpstr>Helvetica</vt:lpstr>
      <vt:lpstr>Raleway</vt:lpstr>
      <vt:lpstr>Raleway Black</vt:lpstr>
      <vt:lpstr>Roboto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User</cp:lastModifiedBy>
  <cp:revision>59</cp:revision>
  <dcterms:created xsi:type="dcterms:W3CDTF">2023-02-20T20:26:23Z</dcterms:created>
  <dcterms:modified xsi:type="dcterms:W3CDTF">2023-03-03T17:08:56Z</dcterms:modified>
</cp:coreProperties>
</file>